
<file path=[Content_Types].xml><?xml version="1.0" encoding="utf-8"?>
<Types xmlns="http://schemas.openxmlformats.org/package/2006/content-types">
  <Default Extension="png" ContentType="image/png"/>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4"/>
  </p:sldMasterIdLst>
  <p:notesMasterIdLst>
    <p:notesMasterId r:id="rId31"/>
  </p:notesMasterIdLst>
  <p:sldIdLst>
    <p:sldId id="2427" r:id="rId5"/>
    <p:sldId id="2428" r:id="rId6"/>
    <p:sldId id="2444" r:id="rId7"/>
    <p:sldId id="2434" r:id="rId8"/>
    <p:sldId id="2429" r:id="rId9"/>
    <p:sldId id="2452" r:id="rId10"/>
    <p:sldId id="2447" r:id="rId11"/>
    <p:sldId id="2441" r:id="rId12"/>
    <p:sldId id="2430" r:id="rId13"/>
    <p:sldId id="2431" r:id="rId14"/>
    <p:sldId id="2432" r:id="rId15"/>
    <p:sldId id="2440" r:id="rId16"/>
    <p:sldId id="2435" r:id="rId17"/>
    <p:sldId id="2436" r:id="rId18"/>
    <p:sldId id="2437" r:id="rId19"/>
    <p:sldId id="2443" r:id="rId20"/>
    <p:sldId id="2442" r:id="rId21"/>
    <p:sldId id="2438" r:id="rId22"/>
    <p:sldId id="2453" r:id="rId23"/>
    <p:sldId id="2445" r:id="rId24"/>
    <p:sldId id="2448" r:id="rId25"/>
    <p:sldId id="2446" r:id="rId26"/>
    <p:sldId id="2451" r:id="rId27"/>
    <p:sldId id="2449" r:id="rId28"/>
    <p:sldId id="2450" r:id="rId29"/>
    <p:sldId id="2439" r:id="rId30"/>
  </p:sldIdLst>
  <p:sldSz cx="12192000" cy="6858000"/>
  <p:notesSz cx="6797675" cy="9926638"/>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1A4C"/>
    <a:srgbClr val="FFFFFF"/>
    <a:srgbClr val="0D1238"/>
    <a:srgbClr val="171844"/>
    <a:srgbClr val="5A108D"/>
    <a:srgbClr val="281040"/>
    <a:srgbClr val="260135"/>
    <a:srgbClr val="313647"/>
    <a:srgbClr val="143963"/>
    <a:srgbClr val="5C64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66C821-1B9A-4F8B-B19E-8F76C1FE7ED8}" v="958" dt="2019-02-04T15:43:20.594"/>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95" autoAdjust="0"/>
    <p:restoredTop sz="86496" autoAdjust="0"/>
  </p:normalViewPr>
  <p:slideViewPr>
    <p:cSldViewPr snapToGrid="0">
      <p:cViewPr varScale="1">
        <p:scale>
          <a:sx n="63" d="100"/>
          <a:sy n="63" d="100"/>
        </p:scale>
        <p:origin x="1254"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91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ivier leroy" userId="f979b1ac-3247-4fdf-bce1-175785fb9319" providerId="ADAL" clId="{2105F607-B6AF-47F2-8C5C-85285C1B02A2}"/>
    <pc:docChg chg="undo redo custSel addSld delSld modSld sldOrd">
      <pc:chgData name="olivier leroy" userId="f979b1ac-3247-4fdf-bce1-175785fb9319" providerId="ADAL" clId="{2105F607-B6AF-47F2-8C5C-85285C1B02A2}" dt="2019-02-04T13:00:20.031" v="495" actId="1076"/>
      <pc:docMkLst>
        <pc:docMk/>
      </pc:docMkLst>
      <pc:sldChg chg="ord">
        <pc:chgData name="olivier leroy" userId="f979b1ac-3247-4fdf-bce1-175785fb9319" providerId="ADAL" clId="{2105F607-B6AF-47F2-8C5C-85285C1B02A2}" dt="2019-02-04T10:43:33.160" v="368"/>
        <pc:sldMkLst>
          <pc:docMk/>
          <pc:sldMk cId="669836131" sldId="257"/>
        </pc:sldMkLst>
      </pc:sldChg>
      <pc:sldChg chg="add del">
        <pc:chgData name="olivier leroy" userId="f979b1ac-3247-4fdf-bce1-175785fb9319" providerId="ADAL" clId="{2105F607-B6AF-47F2-8C5C-85285C1B02A2}" dt="2019-02-04T10:40:13.571" v="341" actId="2696"/>
        <pc:sldMkLst>
          <pc:docMk/>
          <pc:sldMk cId="1584257507" sldId="258"/>
        </pc:sldMkLst>
      </pc:sldChg>
      <pc:sldChg chg="ord">
        <pc:chgData name="olivier leroy" userId="f979b1ac-3247-4fdf-bce1-175785fb9319" providerId="ADAL" clId="{2105F607-B6AF-47F2-8C5C-85285C1B02A2}" dt="2019-02-04T11:05:06.208" v="374"/>
        <pc:sldMkLst>
          <pc:docMk/>
          <pc:sldMk cId="2639278224" sldId="261"/>
        </pc:sldMkLst>
      </pc:sldChg>
      <pc:sldChg chg="ord">
        <pc:chgData name="olivier leroy" userId="f979b1ac-3247-4fdf-bce1-175785fb9319" providerId="ADAL" clId="{2105F607-B6AF-47F2-8C5C-85285C1B02A2}" dt="2019-02-04T10:43:38.269" v="369"/>
        <pc:sldMkLst>
          <pc:docMk/>
          <pc:sldMk cId="4223252710" sldId="263"/>
        </pc:sldMkLst>
      </pc:sldChg>
      <pc:sldChg chg="ord modNotesTx">
        <pc:chgData name="olivier leroy" userId="f979b1ac-3247-4fdf-bce1-175785fb9319" providerId="ADAL" clId="{2105F607-B6AF-47F2-8C5C-85285C1B02A2}" dt="2019-02-04T11:03:55.640" v="373" actId="20577"/>
        <pc:sldMkLst>
          <pc:docMk/>
          <pc:sldMk cId="1540853071" sldId="264"/>
        </pc:sldMkLst>
      </pc:sldChg>
      <pc:sldChg chg="add del">
        <pc:chgData name="olivier leroy" userId="f979b1ac-3247-4fdf-bce1-175785fb9319" providerId="ADAL" clId="{2105F607-B6AF-47F2-8C5C-85285C1B02A2}" dt="2019-02-04T10:40:12.889" v="340" actId="2696"/>
        <pc:sldMkLst>
          <pc:docMk/>
          <pc:sldMk cId="995106371" sldId="266"/>
        </pc:sldMkLst>
      </pc:sldChg>
      <pc:sldChg chg="modSp ord modNotesTx">
        <pc:chgData name="olivier leroy" userId="f979b1ac-3247-4fdf-bce1-175785fb9319" providerId="ADAL" clId="{2105F607-B6AF-47F2-8C5C-85285C1B02A2}" dt="2019-02-04T10:34:47.987" v="332" actId="20577"/>
        <pc:sldMkLst>
          <pc:docMk/>
          <pc:sldMk cId="1695557100" sldId="267"/>
        </pc:sldMkLst>
        <pc:spChg chg="mod">
          <ac:chgData name="olivier leroy" userId="f979b1ac-3247-4fdf-bce1-175785fb9319" providerId="ADAL" clId="{2105F607-B6AF-47F2-8C5C-85285C1B02A2}" dt="2019-02-04T10:34:47.987" v="332" actId="20577"/>
          <ac:spMkLst>
            <pc:docMk/>
            <pc:sldMk cId="1695557100" sldId="267"/>
            <ac:spMk id="6" creationId="{5A9B89D6-0370-427A-BBB8-9AFAD5730DDD}"/>
          </ac:spMkLst>
        </pc:spChg>
      </pc:sldChg>
      <pc:sldChg chg="modSp ord">
        <pc:chgData name="olivier leroy" userId="f979b1ac-3247-4fdf-bce1-175785fb9319" providerId="ADAL" clId="{2105F607-B6AF-47F2-8C5C-85285C1B02A2}" dt="2019-02-04T11:22:16.618" v="376" actId="1076"/>
        <pc:sldMkLst>
          <pc:docMk/>
          <pc:sldMk cId="3761801228" sldId="337"/>
        </pc:sldMkLst>
        <pc:picChg chg="mod">
          <ac:chgData name="olivier leroy" userId="f979b1ac-3247-4fdf-bce1-175785fb9319" providerId="ADAL" clId="{2105F607-B6AF-47F2-8C5C-85285C1B02A2}" dt="2019-02-04T11:22:16.618" v="376" actId="1076"/>
          <ac:picMkLst>
            <pc:docMk/>
            <pc:sldMk cId="3761801228" sldId="337"/>
            <ac:picMk id="7" creationId="{F0B0AF27-8DA8-405F-8BE8-3A3F7C61D20C}"/>
          </ac:picMkLst>
        </pc:picChg>
      </pc:sldChg>
      <pc:sldChg chg="modNotesTx">
        <pc:chgData name="olivier leroy" userId="f979b1ac-3247-4fdf-bce1-175785fb9319" providerId="ADAL" clId="{2105F607-B6AF-47F2-8C5C-85285C1B02A2}" dt="2019-02-04T09:54:36.203" v="124" actId="20577"/>
        <pc:sldMkLst>
          <pc:docMk/>
          <pc:sldMk cId="1804059970" sldId="435"/>
        </pc:sldMkLst>
      </pc:sldChg>
      <pc:sldChg chg="del">
        <pc:chgData name="olivier leroy" userId="f979b1ac-3247-4fdf-bce1-175785fb9319" providerId="ADAL" clId="{2105F607-B6AF-47F2-8C5C-85285C1B02A2}" dt="2019-02-04T10:34:19.317" v="321" actId="2696"/>
        <pc:sldMkLst>
          <pc:docMk/>
          <pc:sldMk cId="4145528156" sldId="945"/>
        </pc:sldMkLst>
      </pc:sldChg>
      <pc:sldChg chg="ord">
        <pc:chgData name="olivier leroy" userId="f979b1ac-3247-4fdf-bce1-175785fb9319" providerId="ADAL" clId="{2105F607-B6AF-47F2-8C5C-85285C1B02A2}" dt="2019-02-04T10:42:41.042" v="344"/>
        <pc:sldMkLst>
          <pc:docMk/>
          <pc:sldMk cId="562230174" sldId="949"/>
        </pc:sldMkLst>
      </pc:sldChg>
      <pc:sldChg chg="modNotesTx">
        <pc:chgData name="olivier leroy" userId="f979b1ac-3247-4fdf-bce1-175785fb9319" providerId="ADAL" clId="{2105F607-B6AF-47F2-8C5C-85285C1B02A2}" dt="2019-02-04T10:28:39.880" v="293" actId="20577"/>
        <pc:sldMkLst>
          <pc:docMk/>
          <pc:sldMk cId="2882469493" sldId="961"/>
        </pc:sldMkLst>
      </pc:sldChg>
      <pc:sldChg chg="ord modNotesTx">
        <pc:chgData name="olivier leroy" userId="f979b1ac-3247-4fdf-bce1-175785fb9319" providerId="ADAL" clId="{2105F607-B6AF-47F2-8C5C-85285C1B02A2}" dt="2019-02-04T11:02:24.106" v="371"/>
        <pc:sldMkLst>
          <pc:docMk/>
          <pc:sldMk cId="1114929044" sldId="2339"/>
        </pc:sldMkLst>
      </pc:sldChg>
      <pc:sldChg chg="addSp delSp">
        <pc:chgData name="olivier leroy" userId="f979b1ac-3247-4fdf-bce1-175785fb9319" providerId="ADAL" clId="{2105F607-B6AF-47F2-8C5C-85285C1B02A2}" dt="2019-02-04T10:24:57.666" v="172" actId="478"/>
        <pc:sldMkLst>
          <pc:docMk/>
          <pc:sldMk cId="1967487811" sldId="2345"/>
        </pc:sldMkLst>
        <pc:spChg chg="add del">
          <ac:chgData name="olivier leroy" userId="f979b1ac-3247-4fdf-bce1-175785fb9319" providerId="ADAL" clId="{2105F607-B6AF-47F2-8C5C-85285C1B02A2}" dt="2019-02-04T10:24:57.666" v="172" actId="478"/>
          <ac:spMkLst>
            <pc:docMk/>
            <pc:sldMk cId="1967487811" sldId="2345"/>
            <ac:spMk id="7" creationId="{FE75F5B6-630F-427B-9891-53BDC4969BE3}"/>
          </ac:spMkLst>
        </pc:spChg>
      </pc:sldChg>
      <pc:sldChg chg="addSp delSp modSp add">
        <pc:chgData name="olivier leroy" userId="f979b1ac-3247-4fdf-bce1-175785fb9319" providerId="ADAL" clId="{2105F607-B6AF-47F2-8C5C-85285C1B02A2}" dt="2019-02-04T10:24:34.086" v="171" actId="20577"/>
        <pc:sldMkLst>
          <pc:docMk/>
          <pc:sldMk cId="539410159" sldId="2346"/>
        </pc:sldMkLst>
        <pc:spChg chg="del">
          <ac:chgData name="olivier leroy" userId="f979b1ac-3247-4fdf-bce1-175785fb9319" providerId="ADAL" clId="{2105F607-B6AF-47F2-8C5C-85285C1B02A2}" dt="2019-02-04T09:59:08.243" v="127"/>
          <ac:spMkLst>
            <pc:docMk/>
            <pc:sldMk cId="539410159" sldId="2346"/>
            <ac:spMk id="2" creationId="{0AF23BC6-C3A9-4AF0-87EE-BAB0EBDAA1E5}"/>
          </ac:spMkLst>
        </pc:spChg>
        <pc:spChg chg="del">
          <ac:chgData name="olivier leroy" userId="f979b1ac-3247-4fdf-bce1-175785fb9319" providerId="ADAL" clId="{2105F607-B6AF-47F2-8C5C-85285C1B02A2}" dt="2019-02-04T09:59:08.243" v="127"/>
          <ac:spMkLst>
            <pc:docMk/>
            <pc:sldMk cId="539410159" sldId="2346"/>
            <ac:spMk id="3" creationId="{8AA3BD92-8269-4CF0-B3E7-89D7742CE328}"/>
          </ac:spMkLst>
        </pc:spChg>
        <pc:spChg chg="add mod">
          <ac:chgData name="olivier leroy" userId="f979b1ac-3247-4fdf-bce1-175785fb9319" providerId="ADAL" clId="{2105F607-B6AF-47F2-8C5C-85285C1B02A2}" dt="2019-02-04T09:59:15.116" v="139" actId="20577"/>
          <ac:spMkLst>
            <pc:docMk/>
            <pc:sldMk cId="539410159" sldId="2346"/>
            <ac:spMk id="6" creationId="{66542DDB-77BB-486B-A9AF-A701562CB4DA}"/>
          </ac:spMkLst>
        </pc:spChg>
        <pc:spChg chg="add del mod">
          <ac:chgData name="olivier leroy" userId="f979b1ac-3247-4fdf-bce1-175785fb9319" providerId="ADAL" clId="{2105F607-B6AF-47F2-8C5C-85285C1B02A2}" dt="2019-02-04T09:59:41.912" v="144" actId="478"/>
          <ac:spMkLst>
            <pc:docMk/>
            <pc:sldMk cId="539410159" sldId="2346"/>
            <ac:spMk id="7" creationId="{B61BDDF1-3394-4C55-A6BE-4FD1FEC1CDA3}"/>
          </ac:spMkLst>
        </pc:spChg>
        <pc:spChg chg="add del mod">
          <ac:chgData name="olivier leroy" userId="f979b1ac-3247-4fdf-bce1-175785fb9319" providerId="ADAL" clId="{2105F607-B6AF-47F2-8C5C-85285C1B02A2}" dt="2019-02-04T09:59:16.910" v="140"/>
          <ac:spMkLst>
            <pc:docMk/>
            <pc:sldMk cId="539410159" sldId="2346"/>
            <ac:spMk id="8" creationId="{7958B0F1-43AF-4E7F-868A-CDE28A8D076B}"/>
          </ac:spMkLst>
        </pc:spChg>
        <pc:spChg chg="add mod">
          <ac:chgData name="olivier leroy" userId="f979b1ac-3247-4fdf-bce1-175785fb9319" providerId="ADAL" clId="{2105F607-B6AF-47F2-8C5C-85285C1B02A2}" dt="2019-02-04T09:59:08.243" v="127"/>
          <ac:spMkLst>
            <pc:docMk/>
            <pc:sldMk cId="539410159" sldId="2346"/>
            <ac:spMk id="9" creationId="{97FFEF64-8B9D-4DCD-B27B-F2A77BEF12D4}"/>
          </ac:spMkLst>
        </pc:spChg>
        <pc:spChg chg="add mod">
          <ac:chgData name="olivier leroy" userId="f979b1ac-3247-4fdf-bce1-175785fb9319" providerId="ADAL" clId="{2105F607-B6AF-47F2-8C5C-85285C1B02A2}" dt="2019-02-04T10:24:34.086" v="171" actId="20577"/>
          <ac:spMkLst>
            <pc:docMk/>
            <pc:sldMk cId="539410159" sldId="2346"/>
            <ac:spMk id="10" creationId="{765249AB-CA8B-4F6F-B9AA-467F6BAD7D90}"/>
          </ac:spMkLst>
        </pc:spChg>
      </pc:sldChg>
      <pc:sldChg chg="addSp delSp modSp add">
        <pc:chgData name="olivier leroy" userId="f979b1ac-3247-4fdf-bce1-175785fb9319" providerId="ADAL" clId="{2105F607-B6AF-47F2-8C5C-85285C1B02A2}" dt="2019-02-04T10:27:24.747" v="193" actId="20577"/>
        <pc:sldMkLst>
          <pc:docMk/>
          <pc:sldMk cId="157407170" sldId="2347"/>
        </pc:sldMkLst>
        <pc:spChg chg="del">
          <ac:chgData name="olivier leroy" userId="f979b1ac-3247-4fdf-bce1-175785fb9319" providerId="ADAL" clId="{2105F607-B6AF-47F2-8C5C-85285C1B02A2}" dt="2019-02-04T10:27:03.692" v="174"/>
          <ac:spMkLst>
            <pc:docMk/>
            <pc:sldMk cId="157407170" sldId="2347"/>
            <ac:spMk id="2" creationId="{AD303797-0650-4F2A-BCCE-B37951A86E03}"/>
          </ac:spMkLst>
        </pc:spChg>
        <pc:spChg chg="add mod">
          <ac:chgData name="olivier leroy" userId="f979b1ac-3247-4fdf-bce1-175785fb9319" providerId="ADAL" clId="{2105F607-B6AF-47F2-8C5C-85285C1B02A2}" dt="2019-02-04T10:27:03.692" v="174"/>
          <ac:spMkLst>
            <pc:docMk/>
            <pc:sldMk cId="157407170" sldId="2347"/>
            <ac:spMk id="5" creationId="{20A47FF6-B5DC-40A5-BBE8-66FC39235E23}"/>
          </ac:spMkLst>
        </pc:spChg>
        <pc:spChg chg="add mod">
          <ac:chgData name="olivier leroy" userId="f979b1ac-3247-4fdf-bce1-175785fb9319" providerId="ADAL" clId="{2105F607-B6AF-47F2-8C5C-85285C1B02A2}" dt="2019-02-04T10:27:24.747" v="193" actId="20577"/>
          <ac:spMkLst>
            <pc:docMk/>
            <pc:sldMk cId="157407170" sldId="2347"/>
            <ac:spMk id="6" creationId="{7617E67D-AE12-4682-8109-E3F688985F95}"/>
          </ac:spMkLst>
        </pc:spChg>
        <pc:spChg chg="add mod">
          <ac:chgData name="olivier leroy" userId="f979b1ac-3247-4fdf-bce1-175785fb9319" providerId="ADAL" clId="{2105F607-B6AF-47F2-8C5C-85285C1B02A2}" dt="2019-02-04T10:27:03.692" v="174"/>
          <ac:spMkLst>
            <pc:docMk/>
            <pc:sldMk cId="157407170" sldId="2347"/>
            <ac:spMk id="7" creationId="{9C6EFDD3-4115-4E33-A227-9961A8468986}"/>
          </ac:spMkLst>
        </pc:spChg>
      </pc:sldChg>
      <pc:sldChg chg="modSp add">
        <pc:chgData name="olivier leroy" userId="f979b1ac-3247-4fdf-bce1-175785fb9319" providerId="ADAL" clId="{2105F607-B6AF-47F2-8C5C-85285C1B02A2}" dt="2019-02-04T10:27:37.319" v="205" actId="20577"/>
        <pc:sldMkLst>
          <pc:docMk/>
          <pc:sldMk cId="178801850" sldId="2348"/>
        </pc:sldMkLst>
        <pc:spChg chg="mod">
          <ac:chgData name="olivier leroy" userId="f979b1ac-3247-4fdf-bce1-175785fb9319" providerId="ADAL" clId="{2105F607-B6AF-47F2-8C5C-85285C1B02A2}" dt="2019-02-04T10:27:37.319" v="205" actId="20577"/>
          <ac:spMkLst>
            <pc:docMk/>
            <pc:sldMk cId="178801850" sldId="2348"/>
            <ac:spMk id="6" creationId="{7617E67D-AE12-4682-8109-E3F688985F95}"/>
          </ac:spMkLst>
        </pc:spChg>
      </pc:sldChg>
      <pc:sldChg chg="modSp add ord">
        <pc:chgData name="olivier leroy" userId="f979b1ac-3247-4fdf-bce1-175785fb9319" providerId="ADAL" clId="{2105F607-B6AF-47F2-8C5C-85285C1B02A2}" dt="2019-02-04T10:29:24.563" v="317"/>
        <pc:sldMkLst>
          <pc:docMk/>
          <pc:sldMk cId="2995468707" sldId="2349"/>
        </pc:sldMkLst>
        <pc:spChg chg="mod">
          <ac:chgData name="olivier leroy" userId="f979b1ac-3247-4fdf-bce1-175785fb9319" providerId="ADAL" clId="{2105F607-B6AF-47F2-8C5C-85285C1B02A2}" dt="2019-02-04T10:29:19.373" v="316" actId="20577"/>
          <ac:spMkLst>
            <pc:docMk/>
            <pc:sldMk cId="2995468707" sldId="2349"/>
            <ac:spMk id="6" creationId="{7617E67D-AE12-4682-8109-E3F688985F95}"/>
          </ac:spMkLst>
        </pc:spChg>
      </pc:sldChg>
      <pc:sldChg chg="add ord">
        <pc:chgData name="olivier leroy" userId="f979b1ac-3247-4fdf-bce1-175785fb9319" providerId="ADAL" clId="{2105F607-B6AF-47F2-8C5C-85285C1B02A2}" dt="2019-02-04T10:34:40.204" v="322"/>
        <pc:sldMkLst>
          <pc:docMk/>
          <pc:sldMk cId="3887357194" sldId="2350"/>
        </pc:sldMkLst>
      </pc:sldChg>
      <pc:sldChg chg="add ord">
        <pc:chgData name="olivier leroy" userId="f979b1ac-3247-4fdf-bce1-175785fb9319" providerId="ADAL" clId="{2105F607-B6AF-47F2-8C5C-85285C1B02A2}" dt="2019-02-04T10:35:30.217" v="334"/>
        <pc:sldMkLst>
          <pc:docMk/>
          <pc:sldMk cId="3848651092" sldId="2351"/>
        </pc:sldMkLst>
      </pc:sldChg>
      <pc:sldChg chg="add">
        <pc:chgData name="olivier leroy" userId="f979b1ac-3247-4fdf-bce1-175785fb9319" providerId="ADAL" clId="{2105F607-B6AF-47F2-8C5C-85285C1B02A2}" dt="2019-02-04T10:37:23.711" v="335"/>
        <pc:sldMkLst>
          <pc:docMk/>
          <pc:sldMk cId="3771681676" sldId="2352"/>
        </pc:sldMkLst>
      </pc:sldChg>
      <pc:sldChg chg="add">
        <pc:chgData name="olivier leroy" userId="f979b1ac-3247-4fdf-bce1-175785fb9319" providerId="ADAL" clId="{2105F607-B6AF-47F2-8C5C-85285C1B02A2}" dt="2019-02-04T10:40:49.071" v="342"/>
        <pc:sldMkLst>
          <pc:docMk/>
          <pc:sldMk cId="1519793888" sldId="2368"/>
        </pc:sldMkLst>
      </pc:sldChg>
      <pc:sldChg chg="modSp add ord">
        <pc:chgData name="olivier leroy" userId="f979b1ac-3247-4fdf-bce1-175785fb9319" providerId="ADAL" clId="{2105F607-B6AF-47F2-8C5C-85285C1B02A2}" dt="2019-02-04T10:43:25.587" v="367"/>
        <pc:sldMkLst>
          <pc:docMk/>
          <pc:sldMk cId="314255621" sldId="2369"/>
        </pc:sldMkLst>
        <pc:spChg chg="mod">
          <ac:chgData name="olivier leroy" userId="f979b1ac-3247-4fdf-bce1-175785fb9319" providerId="ADAL" clId="{2105F607-B6AF-47F2-8C5C-85285C1B02A2}" dt="2019-02-04T10:43:09.927" v="366" actId="20577"/>
          <ac:spMkLst>
            <pc:docMk/>
            <pc:sldMk cId="314255621" sldId="2369"/>
            <ac:spMk id="6" creationId="{7617E67D-AE12-4682-8109-E3F688985F95}"/>
          </ac:spMkLst>
        </pc:spChg>
      </pc:sldChg>
      <pc:sldChg chg="addSp delSp modSp add">
        <pc:chgData name="olivier leroy" userId="f979b1ac-3247-4fdf-bce1-175785fb9319" providerId="ADAL" clId="{2105F607-B6AF-47F2-8C5C-85285C1B02A2}" dt="2019-02-04T13:00:20.031" v="495" actId="1076"/>
        <pc:sldMkLst>
          <pc:docMk/>
          <pc:sldMk cId="2172169582" sldId="2370"/>
        </pc:sldMkLst>
        <pc:spChg chg="del">
          <ac:chgData name="olivier leroy" userId="f979b1ac-3247-4fdf-bce1-175785fb9319" providerId="ADAL" clId="{2105F607-B6AF-47F2-8C5C-85285C1B02A2}" dt="2019-02-04T12:53:54.178" v="378"/>
          <ac:spMkLst>
            <pc:docMk/>
            <pc:sldMk cId="2172169582" sldId="2370"/>
            <ac:spMk id="2" creationId="{1B194DF6-83B5-43EE-B607-53C9D872DE47}"/>
          </ac:spMkLst>
        </pc:spChg>
        <pc:spChg chg="del">
          <ac:chgData name="olivier leroy" userId="f979b1ac-3247-4fdf-bce1-175785fb9319" providerId="ADAL" clId="{2105F607-B6AF-47F2-8C5C-85285C1B02A2}" dt="2019-02-04T12:53:54.178" v="378"/>
          <ac:spMkLst>
            <pc:docMk/>
            <pc:sldMk cId="2172169582" sldId="2370"/>
            <ac:spMk id="4" creationId="{1820B418-5BFB-4893-B9F0-3C4819EC3ABE}"/>
          </ac:spMkLst>
        </pc:spChg>
        <pc:spChg chg="del">
          <ac:chgData name="olivier leroy" userId="f979b1ac-3247-4fdf-bce1-175785fb9319" providerId="ADAL" clId="{2105F607-B6AF-47F2-8C5C-85285C1B02A2}" dt="2019-02-04T12:53:54.178" v="378"/>
          <ac:spMkLst>
            <pc:docMk/>
            <pc:sldMk cId="2172169582" sldId="2370"/>
            <ac:spMk id="5" creationId="{9258B1CA-0109-4722-90DF-A5F43E8E96EF}"/>
          </ac:spMkLst>
        </pc:spChg>
        <pc:spChg chg="mod">
          <ac:chgData name="olivier leroy" userId="f979b1ac-3247-4fdf-bce1-175785fb9319" providerId="ADAL" clId="{2105F607-B6AF-47F2-8C5C-85285C1B02A2}" dt="2019-02-04T12:58:16.869" v="427" actId="1076"/>
          <ac:spMkLst>
            <pc:docMk/>
            <pc:sldMk cId="2172169582" sldId="2370"/>
            <ac:spMk id="6" creationId="{F74B8946-CCAE-4A13-95AF-17B7A2F71016}"/>
          </ac:spMkLst>
        </pc:spChg>
        <pc:spChg chg="add mod">
          <ac:chgData name="olivier leroy" userId="f979b1ac-3247-4fdf-bce1-175785fb9319" providerId="ADAL" clId="{2105F607-B6AF-47F2-8C5C-85285C1B02A2}" dt="2019-02-04T12:53:54.178" v="378"/>
          <ac:spMkLst>
            <pc:docMk/>
            <pc:sldMk cId="2172169582" sldId="2370"/>
            <ac:spMk id="7" creationId="{BB6A49DC-259C-4EE6-BA7A-353A890B4F85}"/>
          </ac:spMkLst>
        </pc:spChg>
        <pc:spChg chg="add mod">
          <ac:chgData name="olivier leroy" userId="f979b1ac-3247-4fdf-bce1-175785fb9319" providerId="ADAL" clId="{2105F607-B6AF-47F2-8C5C-85285C1B02A2}" dt="2019-02-04T12:58:21.800" v="428" actId="1076"/>
          <ac:spMkLst>
            <pc:docMk/>
            <pc:sldMk cId="2172169582" sldId="2370"/>
            <ac:spMk id="8" creationId="{C6871DFA-D264-4839-9925-EA72109EAE99}"/>
          </ac:spMkLst>
        </pc:spChg>
        <pc:spChg chg="add mod">
          <ac:chgData name="olivier leroy" userId="f979b1ac-3247-4fdf-bce1-175785fb9319" providerId="ADAL" clId="{2105F607-B6AF-47F2-8C5C-85285C1B02A2}" dt="2019-02-04T12:58:21.800" v="428" actId="1076"/>
          <ac:spMkLst>
            <pc:docMk/>
            <pc:sldMk cId="2172169582" sldId="2370"/>
            <ac:spMk id="9" creationId="{08CB4A86-93A8-49A2-9B55-120B8296E989}"/>
          </ac:spMkLst>
        </pc:spChg>
        <pc:spChg chg="add mod">
          <ac:chgData name="olivier leroy" userId="f979b1ac-3247-4fdf-bce1-175785fb9319" providerId="ADAL" clId="{2105F607-B6AF-47F2-8C5C-85285C1B02A2}" dt="2019-02-04T12:58:21.800" v="428" actId="1076"/>
          <ac:spMkLst>
            <pc:docMk/>
            <pc:sldMk cId="2172169582" sldId="2370"/>
            <ac:spMk id="10" creationId="{CEE535D9-AE2B-454F-A0B8-11781D96050D}"/>
          </ac:spMkLst>
        </pc:spChg>
        <pc:spChg chg="add mod">
          <ac:chgData name="olivier leroy" userId="f979b1ac-3247-4fdf-bce1-175785fb9319" providerId="ADAL" clId="{2105F607-B6AF-47F2-8C5C-85285C1B02A2}" dt="2019-02-04T12:58:21.800" v="428" actId="1076"/>
          <ac:spMkLst>
            <pc:docMk/>
            <pc:sldMk cId="2172169582" sldId="2370"/>
            <ac:spMk id="14" creationId="{ECC271B8-5241-42EE-B3E8-8C730EA948FE}"/>
          </ac:spMkLst>
        </pc:spChg>
        <pc:spChg chg="add mod">
          <ac:chgData name="olivier leroy" userId="f979b1ac-3247-4fdf-bce1-175785fb9319" providerId="ADAL" clId="{2105F607-B6AF-47F2-8C5C-85285C1B02A2}" dt="2019-02-04T12:58:21.800" v="428" actId="1076"/>
          <ac:spMkLst>
            <pc:docMk/>
            <pc:sldMk cId="2172169582" sldId="2370"/>
            <ac:spMk id="15" creationId="{434B7310-0A87-4E3F-B92C-1E3F7E9E94A2}"/>
          </ac:spMkLst>
        </pc:spChg>
        <pc:spChg chg="add mod">
          <ac:chgData name="olivier leroy" userId="f979b1ac-3247-4fdf-bce1-175785fb9319" providerId="ADAL" clId="{2105F607-B6AF-47F2-8C5C-85285C1B02A2}" dt="2019-02-04T12:58:21.800" v="428" actId="1076"/>
          <ac:spMkLst>
            <pc:docMk/>
            <pc:sldMk cId="2172169582" sldId="2370"/>
            <ac:spMk id="16" creationId="{570625B6-5BDD-4E20-BD9D-E1FB0EC3460F}"/>
          </ac:spMkLst>
        </pc:spChg>
        <pc:spChg chg="add mod">
          <ac:chgData name="olivier leroy" userId="f979b1ac-3247-4fdf-bce1-175785fb9319" providerId="ADAL" clId="{2105F607-B6AF-47F2-8C5C-85285C1B02A2}" dt="2019-02-04T12:58:15.451" v="426" actId="1076"/>
          <ac:spMkLst>
            <pc:docMk/>
            <pc:sldMk cId="2172169582" sldId="2370"/>
            <ac:spMk id="17" creationId="{EE446AEA-9609-43AB-A571-84DF994F8402}"/>
          </ac:spMkLst>
        </pc:spChg>
        <pc:spChg chg="add mod">
          <ac:chgData name="olivier leroy" userId="f979b1ac-3247-4fdf-bce1-175785fb9319" providerId="ADAL" clId="{2105F607-B6AF-47F2-8C5C-85285C1B02A2}" dt="2019-02-04T12:58:15.451" v="426" actId="1076"/>
          <ac:spMkLst>
            <pc:docMk/>
            <pc:sldMk cId="2172169582" sldId="2370"/>
            <ac:spMk id="18" creationId="{38F09C81-7790-4B17-889E-C3DE4B19D9FB}"/>
          </ac:spMkLst>
        </pc:spChg>
        <pc:spChg chg="add mod">
          <ac:chgData name="olivier leroy" userId="f979b1ac-3247-4fdf-bce1-175785fb9319" providerId="ADAL" clId="{2105F607-B6AF-47F2-8C5C-85285C1B02A2}" dt="2019-02-04T12:58:15.451" v="426" actId="1076"/>
          <ac:spMkLst>
            <pc:docMk/>
            <pc:sldMk cId="2172169582" sldId="2370"/>
            <ac:spMk id="19" creationId="{6CB95B1C-98EF-45A9-A3C9-F86EA6E362C5}"/>
          </ac:spMkLst>
        </pc:spChg>
        <pc:spChg chg="add mod">
          <ac:chgData name="olivier leroy" userId="f979b1ac-3247-4fdf-bce1-175785fb9319" providerId="ADAL" clId="{2105F607-B6AF-47F2-8C5C-85285C1B02A2}" dt="2019-02-04T12:58:15.451" v="426" actId="1076"/>
          <ac:spMkLst>
            <pc:docMk/>
            <pc:sldMk cId="2172169582" sldId="2370"/>
            <ac:spMk id="20" creationId="{0FC82BBE-4137-45A9-867E-54B21A0FD985}"/>
          </ac:spMkLst>
        </pc:spChg>
        <pc:spChg chg="add mod">
          <ac:chgData name="olivier leroy" userId="f979b1ac-3247-4fdf-bce1-175785fb9319" providerId="ADAL" clId="{2105F607-B6AF-47F2-8C5C-85285C1B02A2}" dt="2019-02-04T12:58:15.451" v="426" actId="1076"/>
          <ac:spMkLst>
            <pc:docMk/>
            <pc:sldMk cId="2172169582" sldId="2370"/>
            <ac:spMk id="21" creationId="{8B2163F0-14BD-4DE2-9C1A-97E43064A6FE}"/>
          </ac:spMkLst>
        </pc:spChg>
        <pc:spChg chg="add mod">
          <ac:chgData name="olivier leroy" userId="f979b1ac-3247-4fdf-bce1-175785fb9319" providerId="ADAL" clId="{2105F607-B6AF-47F2-8C5C-85285C1B02A2}" dt="2019-02-04T12:58:51.711" v="474" actId="14100"/>
          <ac:spMkLst>
            <pc:docMk/>
            <pc:sldMk cId="2172169582" sldId="2370"/>
            <ac:spMk id="22" creationId="{F145E449-98DE-4BFB-8FA2-5808B883CB91}"/>
          </ac:spMkLst>
        </pc:spChg>
        <pc:spChg chg="add mod">
          <ac:chgData name="olivier leroy" userId="f979b1ac-3247-4fdf-bce1-175785fb9319" providerId="ADAL" clId="{2105F607-B6AF-47F2-8C5C-85285C1B02A2}" dt="2019-02-04T12:58:56.705" v="475" actId="1076"/>
          <ac:spMkLst>
            <pc:docMk/>
            <pc:sldMk cId="2172169582" sldId="2370"/>
            <ac:spMk id="23" creationId="{94D063FB-2C84-4661-8D9D-414C63E619A0}"/>
          </ac:spMkLst>
        </pc:spChg>
        <pc:spChg chg="add mod">
          <ac:chgData name="olivier leroy" userId="f979b1ac-3247-4fdf-bce1-175785fb9319" providerId="ADAL" clId="{2105F607-B6AF-47F2-8C5C-85285C1B02A2}" dt="2019-02-04T12:59:56.063" v="483" actId="14100"/>
          <ac:spMkLst>
            <pc:docMk/>
            <pc:sldMk cId="2172169582" sldId="2370"/>
            <ac:spMk id="24" creationId="{661ABAAA-6993-41EE-BB61-30B9F1E391D4}"/>
          </ac:spMkLst>
        </pc:spChg>
        <pc:spChg chg="add mod">
          <ac:chgData name="olivier leroy" userId="f979b1ac-3247-4fdf-bce1-175785fb9319" providerId="ADAL" clId="{2105F607-B6AF-47F2-8C5C-85285C1B02A2}" dt="2019-02-04T13:00:20.031" v="495" actId="1076"/>
          <ac:spMkLst>
            <pc:docMk/>
            <pc:sldMk cId="2172169582" sldId="2370"/>
            <ac:spMk id="30" creationId="{9AADD385-BDF2-4D05-8C84-CDD6093214CA}"/>
          </ac:spMkLst>
        </pc:spChg>
        <pc:cxnChg chg="add mod">
          <ac:chgData name="olivier leroy" userId="f979b1ac-3247-4fdf-bce1-175785fb9319" providerId="ADAL" clId="{2105F607-B6AF-47F2-8C5C-85285C1B02A2}" dt="2019-02-04T12:58:21.800" v="428" actId="1076"/>
          <ac:cxnSpMkLst>
            <pc:docMk/>
            <pc:sldMk cId="2172169582" sldId="2370"/>
            <ac:cxnSpMk id="11" creationId="{25EA8BC3-3675-42B7-B2D9-C46067EE3936}"/>
          </ac:cxnSpMkLst>
        </pc:cxnChg>
        <pc:cxnChg chg="add mod">
          <ac:chgData name="olivier leroy" userId="f979b1ac-3247-4fdf-bce1-175785fb9319" providerId="ADAL" clId="{2105F607-B6AF-47F2-8C5C-85285C1B02A2}" dt="2019-02-04T12:58:21.800" v="428" actId="1076"/>
          <ac:cxnSpMkLst>
            <pc:docMk/>
            <pc:sldMk cId="2172169582" sldId="2370"/>
            <ac:cxnSpMk id="12" creationId="{B39FC1F4-F204-4A0D-9356-1542AFC1B7B4}"/>
          </ac:cxnSpMkLst>
        </pc:cxnChg>
        <pc:cxnChg chg="add mod">
          <ac:chgData name="olivier leroy" userId="f979b1ac-3247-4fdf-bce1-175785fb9319" providerId="ADAL" clId="{2105F607-B6AF-47F2-8C5C-85285C1B02A2}" dt="2019-02-04T12:58:21.800" v="428" actId="1076"/>
          <ac:cxnSpMkLst>
            <pc:docMk/>
            <pc:sldMk cId="2172169582" sldId="2370"/>
            <ac:cxnSpMk id="13" creationId="{3E32CDEF-8529-47D4-B0C7-BC5706B37C6F}"/>
          </ac:cxnSpMkLst>
        </pc:cxnChg>
        <pc:cxnChg chg="add mod">
          <ac:chgData name="olivier leroy" userId="f979b1ac-3247-4fdf-bce1-175785fb9319" providerId="ADAL" clId="{2105F607-B6AF-47F2-8C5C-85285C1B02A2}" dt="2019-02-04T13:00:06.299" v="486" actId="14100"/>
          <ac:cxnSpMkLst>
            <pc:docMk/>
            <pc:sldMk cId="2172169582" sldId="2370"/>
            <ac:cxnSpMk id="26" creationId="{3FF64B22-5161-440F-B6CE-B77752855AB5}"/>
          </ac:cxnSpMkLst>
        </pc:cxnChg>
      </pc:sldChg>
    </pc:docChg>
  </pc:docChgLst>
  <pc:docChgLst>
    <pc:chgData name="olivier leroy" userId="f979b1ac-3247-4fdf-bce1-175785fb9319" providerId="ADAL" clId="{7E66C821-1B9A-4F8B-B19E-8F76C1FE7ED8}"/>
    <pc:docChg chg="custSel addSld delSld modSld sldOrd">
      <pc:chgData name="olivier leroy" userId="f979b1ac-3247-4fdf-bce1-175785fb9319" providerId="ADAL" clId="{7E66C821-1B9A-4F8B-B19E-8F76C1FE7ED8}" dt="2019-02-04T15:43:20.594" v="449" actId="20577"/>
      <pc:docMkLst>
        <pc:docMk/>
      </pc:docMkLst>
      <pc:sldChg chg="del">
        <pc:chgData name="olivier leroy" userId="f979b1ac-3247-4fdf-bce1-175785fb9319" providerId="ADAL" clId="{7E66C821-1B9A-4F8B-B19E-8F76C1FE7ED8}" dt="2019-02-04T15:41:22.408" v="406" actId="2696"/>
        <pc:sldMkLst>
          <pc:docMk/>
          <pc:sldMk cId="276682976" sldId="286"/>
        </pc:sldMkLst>
      </pc:sldChg>
      <pc:sldChg chg="ord">
        <pc:chgData name="olivier leroy" userId="f979b1ac-3247-4fdf-bce1-175785fb9319" providerId="ADAL" clId="{7E66C821-1B9A-4F8B-B19E-8F76C1FE7ED8}" dt="2019-02-04T15:42:03.776" v="408"/>
        <pc:sldMkLst>
          <pc:docMk/>
          <pc:sldMk cId="1804059970" sldId="435"/>
        </pc:sldMkLst>
      </pc:sldChg>
      <pc:sldChg chg="ord">
        <pc:chgData name="olivier leroy" userId="f979b1ac-3247-4fdf-bce1-175785fb9319" providerId="ADAL" clId="{7E66C821-1B9A-4F8B-B19E-8F76C1FE7ED8}" dt="2019-02-04T15:41:56.954" v="407"/>
        <pc:sldMkLst>
          <pc:docMk/>
          <pc:sldMk cId="1483437816" sldId="948"/>
        </pc:sldMkLst>
      </pc:sldChg>
      <pc:sldChg chg="add">
        <pc:chgData name="olivier leroy" userId="f979b1ac-3247-4fdf-bce1-175785fb9319" providerId="ADAL" clId="{7E66C821-1B9A-4F8B-B19E-8F76C1FE7ED8}" dt="2019-02-04T15:41:18.993" v="405"/>
        <pc:sldMkLst>
          <pc:docMk/>
          <pc:sldMk cId="1787490669" sldId="2356"/>
        </pc:sldMkLst>
      </pc:sldChg>
      <pc:sldChg chg="addSp modSp">
        <pc:chgData name="olivier leroy" userId="f979b1ac-3247-4fdf-bce1-175785fb9319" providerId="ADAL" clId="{7E66C821-1B9A-4F8B-B19E-8F76C1FE7ED8}" dt="2019-02-04T15:01:09.751" v="150" actId="20577"/>
        <pc:sldMkLst>
          <pc:docMk/>
          <pc:sldMk cId="2172169582" sldId="2370"/>
        </pc:sldMkLst>
        <pc:spChg chg="mod">
          <ac:chgData name="olivier leroy" userId="f979b1ac-3247-4fdf-bce1-175785fb9319" providerId="ADAL" clId="{7E66C821-1B9A-4F8B-B19E-8F76C1FE7ED8}" dt="2019-02-04T14:55:06.098" v="13" actId="20577"/>
          <ac:spMkLst>
            <pc:docMk/>
            <pc:sldMk cId="2172169582" sldId="2370"/>
            <ac:spMk id="20" creationId="{0FC82BBE-4137-45A9-867E-54B21A0FD985}"/>
          </ac:spMkLst>
        </pc:spChg>
        <pc:spChg chg="add mod">
          <ac:chgData name="olivier leroy" userId="f979b1ac-3247-4fdf-bce1-175785fb9319" providerId="ADAL" clId="{7E66C821-1B9A-4F8B-B19E-8F76C1FE7ED8}" dt="2019-02-04T14:54:56.554" v="11" actId="20577"/>
          <ac:spMkLst>
            <pc:docMk/>
            <pc:sldMk cId="2172169582" sldId="2370"/>
            <ac:spMk id="25" creationId="{E6D8DAC3-7578-4E8A-BA6E-15FDC85AE514}"/>
          </ac:spMkLst>
        </pc:spChg>
        <pc:spChg chg="add mod">
          <ac:chgData name="olivier leroy" userId="f979b1ac-3247-4fdf-bce1-175785fb9319" providerId="ADAL" clId="{7E66C821-1B9A-4F8B-B19E-8F76C1FE7ED8}" dt="2019-02-04T14:55:21.791" v="24" actId="1076"/>
          <ac:spMkLst>
            <pc:docMk/>
            <pc:sldMk cId="2172169582" sldId="2370"/>
            <ac:spMk id="27" creationId="{6A56531A-5AE5-4A46-A966-B004ECD495DE}"/>
          </ac:spMkLst>
        </pc:spChg>
        <pc:spChg chg="add mod">
          <ac:chgData name="olivier leroy" userId="f979b1ac-3247-4fdf-bce1-175785fb9319" providerId="ADAL" clId="{7E66C821-1B9A-4F8B-B19E-8F76C1FE7ED8}" dt="2019-02-04T14:59:07.079" v="64" actId="14100"/>
          <ac:spMkLst>
            <pc:docMk/>
            <pc:sldMk cId="2172169582" sldId="2370"/>
            <ac:spMk id="28" creationId="{82118C1A-68D7-462E-96B4-ED3C62870EBD}"/>
          </ac:spMkLst>
        </pc:spChg>
        <pc:spChg chg="add mod">
          <ac:chgData name="olivier leroy" userId="f979b1ac-3247-4fdf-bce1-175785fb9319" providerId="ADAL" clId="{7E66C821-1B9A-4F8B-B19E-8F76C1FE7ED8}" dt="2019-02-04T14:59:31.347" v="87" actId="20577"/>
          <ac:spMkLst>
            <pc:docMk/>
            <pc:sldMk cId="2172169582" sldId="2370"/>
            <ac:spMk id="29" creationId="{98B6B477-B8ED-4E5C-950F-71FD633EF642}"/>
          </ac:spMkLst>
        </pc:spChg>
        <pc:spChg chg="add mod">
          <ac:chgData name="olivier leroy" userId="f979b1ac-3247-4fdf-bce1-175785fb9319" providerId="ADAL" clId="{7E66C821-1B9A-4F8B-B19E-8F76C1FE7ED8}" dt="2019-02-04T14:59:55.176" v="108" actId="20577"/>
          <ac:spMkLst>
            <pc:docMk/>
            <pc:sldMk cId="2172169582" sldId="2370"/>
            <ac:spMk id="31" creationId="{F00D3F02-930C-419B-ADBB-D6E925FA904D}"/>
          </ac:spMkLst>
        </pc:spChg>
        <pc:spChg chg="add mod">
          <ac:chgData name="olivier leroy" userId="f979b1ac-3247-4fdf-bce1-175785fb9319" providerId="ADAL" clId="{7E66C821-1B9A-4F8B-B19E-8F76C1FE7ED8}" dt="2019-02-04T15:00:42.953" v="141" actId="1076"/>
          <ac:spMkLst>
            <pc:docMk/>
            <pc:sldMk cId="2172169582" sldId="2370"/>
            <ac:spMk id="32" creationId="{5BF44644-CCA8-4F29-9F05-910E19E69C26}"/>
          </ac:spMkLst>
        </pc:spChg>
        <pc:spChg chg="add mod">
          <ac:chgData name="olivier leroy" userId="f979b1ac-3247-4fdf-bce1-175785fb9319" providerId="ADAL" clId="{7E66C821-1B9A-4F8B-B19E-8F76C1FE7ED8}" dt="2019-02-04T15:01:09.751" v="150" actId="20577"/>
          <ac:spMkLst>
            <pc:docMk/>
            <pc:sldMk cId="2172169582" sldId="2370"/>
            <ac:spMk id="33" creationId="{D4115D52-8B2A-4B7B-A6BB-538611D2E646}"/>
          </ac:spMkLst>
        </pc:spChg>
      </pc:sldChg>
      <pc:sldChg chg="addSp delSp modSp add">
        <pc:chgData name="olivier leroy" userId="f979b1ac-3247-4fdf-bce1-175785fb9319" providerId="ADAL" clId="{7E66C821-1B9A-4F8B-B19E-8F76C1FE7ED8}" dt="2019-02-04T15:30:19.624" v="344" actId="113"/>
        <pc:sldMkLst>
          <pc:docMk/>
          <pc:sldMk cId="935070822" sldId="2371"/>
        </pc:sldMkLst>
        <pc:spChg chg="mod">
          <ac:chgData name="olivier leroy" userId="f979b1ac-3247-4fdf-bce1-175785fb9319" providerId="ADAL" clId="{7E66C821-1B9A-4F8B-B19E-8F76C1FE7ED8}" dt="2019-02-04T15:13:43.956" v="222" actId="20577"/>
          <ac:spMkLst>
            <pc:docMk/>
            <pc:sldMk cId="935070822" sldId="2371"/>
            <ac:spMk id="2" creationId="{3767BECE-23CC-4E61-B33F-E5A1A82C67C6}"/>
          </ac:spMkLst>
        </pc:spChg>
        <pc:spChg chg="del">
          <ac:chgData name="olivier leroy" userId="f979b1ac-3247-4fdf-bce1-175785fb9319" providerId="ADAL" clId="{7E66C821-1B9A-4F8B-B19E-8F76C1FE7ED8}" dt="2019-02-04T15:13:16.776" v="152" actId="478"/>
          <ac:spMkLst>
            <pc:docMk/>
            <pc:sldMk cId="935070822" sldId="2371"/>
            <ac:spMk id="3" creationId="{71D17602-E09B-4EAF-B001-A6E4AB9F3D5E}"/>
          </ac:spMkLst>
        </pc:spChg>
        <pc:spChg chg="add mod">
          <ac:chgData name="olivier leroy" userId="f979b1ac-3247-4fdf-bce1-175785fb9319" providerId="ADAL" clId="{7E66C821-1B9A-4F8B-B19E-8F76C1FE7ED8}" dt="2019-02-04T15:25:44.486" v="267" actId="113"/>
          <ac:spMkLst>
            <pc:docMk/>
            <pc:sldMk cId="935070822" sldId="2371"/>
            <ac:spMk id="6" creationId="{2101E514-DCB1-41B7-B254-DB6A7B8A6417}"/>
          </ac:spMkLst>
        </pc:spChg>
        <pc:spChg chg="add mod">
          <ac:chgData name="olivier leroy" userId="f979b1ac-3247-4fdf-bce1-175785fb9319" providerId="ADAL" clId="{7E66C821-1B9A-4F8B-B19E-8F76C1FE7ED8}" dt="2019-02-04T15:30:19.624" v="344" actId="113"/>
          <ac:spMkLst>
            <pc:docMk/>
            <pc:sldMk cId="935070822" sldId="2371"/>
            <ac:spMk id="8" creationId="{2B2CF111-F84C-480D-908F-12FD16609FEE}"/>
          </ac:spMkLst>
        </pc:spChg>
        <pc:picChg chg="add mod">
          <ac:chgData name="olivier leroy" userId="f979b1ac-3247-4fdf-bce1-175785fb9319" providerId="ADAL" clId="{7E66C821-1B9A-4F8B-B19E-8F76C1FE7ED8}" dt="2019-02-04T15:18:46.979" v="225" actId="1076"/>
          <ac:picMkLst>
            <pc:docMk/>
            <pc:sldMk cId="935070822" sldId="2371"/>
            <ac:picMk id="7" creationId="{FB83E46C-6200-4181-A468-2E2C69785B47}"/>
          </ac:picMkLst>
        </pc:picChg>
      </pc:sldChg>
      <pc:sldChg chg="delSp modSp add">
        <pc:chgData name="olivier leroy" userId="f979b1ac-3247-4fdf-bce1-175785fb9319" providerId="ADAL" clId="{7E66C821-1B9A-4F8B-B19E-8F76C1FE7ED8}" dt="2019-02-04T15:39:59.964" v="404" actId="478"/>
        <pc:sldMkLst>
          <pc:docMk/>
          <pc:sldMk cId="240512811" sldId="2372"/>
        </pc:sldMkLst>
        <pc:spChg chg="mod">
          <ac:chgData name="olivier leroy" userId="f979b1ac-3247-4fdf-bce1-175785fb9319" providerId="ADAL" clId="{7E66C821-1B9A-4F8B-B19E-8F76C1FE7ED8}" dt="2019-02-04T15:30:45.046" v="376" actId="20577"/>
          <ac:spMkLst>
            <pc:docMk/>
            <pc:sldMk cId="240512811" sldId="2372"/>
            <ac:spMk id="2" creationId="{3767BECE-23CC-4E61-B33F-E5A1A82C67C6}"/>
          </ac:spMkLst>
        </pc:spChg>
        <pc:spChg chg="mod">
          <ac:chgData name="olivier leroy" userId="f979b1ac-3247-4fdf-bce1-175785fb9319" providerId="ADAL" clId="{7E66C821-1B9A-4F8B-B19E-8F76C1FE7ED8}" dt="2019-02-04T15:39:55.677" v="402" actId="20577"/>
          <ac:spMkLst>
            <pc:docMk/>
            <pc:sldMk cId="240512811" sldId="2372"/>
            <ac:spMk id="6" creationId="{2101E514-DCB1-41B7-B254-DB6A7B8A6417}"/>
          </ac:spMkLst>
        </pc:spChg>
        <pc:spChg chg="del">
          <ac:chgData name="olivier leroy" userId="f979b1ac-3247-4fdf-bce1-175785fb9319" providerId="ADAL" clId="{7E66C821-1B9A-4F8B-B19E-8F76C1FE7ED8}" dt="2019-02-04T15:39:59.964" v="404" actId="478"/>
          <ac:spMkLst>
            <pc:docMk/>
            <pc:sldMk cId="240512811" sldId="2372"/>
            <ac:spMk id="8" creationId="{2B2CF111-F84C-480D-908F-12FD16609FEE}"/>
          </ac:spMkLst>
        </pc:spChg>
        <pc:picChg chg="del">
          <ac:chgData name="olivier leroy" userId="f979b1ac-3247-4fdf-bce1-175785fb9319" providerId="ADAL" clId="{7E66C821-1B9A-4F8B-B19E-8F76C1FE7ED8}" dt="2019-02-04T15:39:57.832" v="403" actId="478"/>
          <ac:picMkLst>
            <pc:docMk/>
            <pc:sldMk cId="240512811" sldId="2372"/>
            <ac:picMk id="7" creationId="{FB83E46C-6200-4181-A468-2E2C69785B47}"/>
          </ac:picMkLst>
        </pc:picChg>
      </pc:sldChg>
      <pc:sldChg chg="modSp add ord">
        <pc:chgData name="olivier leroy" userId="f979b1ac-3247-4fdf-bce1-175785fb9319" providerId="ADAL" clId="{7E66C821-1B9A-4F8B-B19E-8F76C1FE7ED8}" dt="2019-02-04T15:43:08.605" v="436"/>
        <pc:sldMkLst>
          <pc:docMk/>
          <pc:sldMk cId="3454717023" sldId="2373"/>
        </pc:sldMkLst>
        <pc:spChg chg="mod">
          <ac:chgData name="olivier leroy" userId="f979b1ac-3247-4fdf-bce1-175785fb9319" providerId="ADAL" clId="{7E66C821-1B9A-4F8B-B19E-8F76C1FE7ED8}" dt="2019-02-04T15:42:40.197" v="435" actId="20577"/>
          <ac:spMkLst>
            <pc:docMk/>
            <pc:sldMk cId="3454717023" sldId="2373"/>
            <ac:spMk id="6" creationId="{7617E67D-AE12-4682-8109-E3F688985F95}"/>
          </ac:spMkLst>
        </pc:spChg>
      </pc:sldChg>
      <pc:sldChg chg="modSp add">
        <pc:chgData name="olivier leroy" userId="f979b1ac-3247-4fdf-bce1-175785fb9319" providerId="ADAL" clId="{7E66C821-1B9A-4F8B-B19E-8F76C1FE7ED8}" dt="2019-02-04T15:43:20.594" v="449" actId="20577"/>
        <pc:sldMkLst>
          <pc:docMk/>
          <pc:sldMk cId="2784055772" sldId="2374"/>
        </pc:sldMkLst>
        <pc:spChg chg="mod">
          <ac:chgData name="olivier leroy" userId="f979b1ac-3247-4fdf-bce1-175785fb9319" providerId="ADAL" clId="{7E66C821-1B9A-4F8B-B19E-8F76C1FE7ED8}" dt="2019-02-04T15:43:20.594" v="449" actId="20577"/>
          <ac:spMkLst>
            <pc:docMk/>
            <pc:sldMk cId="2784055772" sldId="2374"/>
            <ac:spMk id="6" creationId="{7617E67D-AE12-4682-8109-E3F688985F9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BB1104B-89DD-47FE-97D4-C95B81DBEC97}" type="datetimeFigureOut">
              <a:rPr lang="fr-FR" smtClean="0"/>
              <a:t>04/01/2024</a:t>
            </a:fld>
            <a:endParaRPr lang="fr-FR"/>
          </a:p>
        </p:txBody>
      </p:sp>
      <p:sp>
        <p:nvSpPr>
          <p:cNvPr id="4" name="Espace réservé de l'image des diapositives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E28E6D9-C841-42F1-88CA-3FBA0028D01C}" type="slidenum">
              <a:rPr lang="fr-FR" smtClean="0"/>
              <a:t>‹N°›</a:t>
            </a:fld>
            <a:endParaRPr lang="fr-FR"/>
          </a:p>
        </p:txBody>
      </p:sp>
    </p:spTree>
    <p:extLst>
      <p:ext uri="{BB962C8B-B14F-4D97-AF65-F5344CB8AC3E}">
        <p14:creationId xmlns:p14="http://schemas.microsoft.com/office/powerpoint/2010/main" val="466364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0184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748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6029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6106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464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8328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798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9749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3432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5496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397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8977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95083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18424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6914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8341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51500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4278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068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62520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4261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09822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48850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2794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470206-6344-4161-8D90-E39C141E91D2}"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3508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BCB7A45C-838B-46DB-8A7E-C72E50A369DC}"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2366691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CB7A45C-838B-46DB-8A7E-C72E50A369DC}"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266024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BCB7A45C-838B-46DB-8A7E-C72E50A369DC}"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357646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BCB7A45C-838B-46DB-8A7E-C72E50A369DC}" type="datetimeFigureOut">
              <a:rPr lang="fr-FR" smtClean="0"/>
              <a:t>04/01/2024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1669437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BCB7A45C-838B-46DB-8A7E-C72E50A369DC}" type="datetimeFigureOut">
              <a:rPr lang="fr-FR" smtClean="0"/>
              <a:t>04/01/2024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545480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BCB7A45C-838B-46DB-8A7E-C72E50A369DC}" type="datetimeFigureOut">
              <a:rPr lang="fr-FR" smtClean="0"/>
              <a:t>04/01/2024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2279306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CB7A45C-838B-46DB-8A7E-C72E50A369DC}" type="datetimeFigureOut">
              <a:rPr lang="fr-FR" smtClean="0"/>
              <a:t>04/01/2024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2639808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BCB7A45C-838B-46DB-8A7E-C72E50A369DC}" type="datetimeFigureOut">
              <a:rPr lang="fr-FR" smtClean="0"/>
              <a:t>04/01/2024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4294366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BCB7A45C-838B-46DB-8A7E-C72E50A369DC}" type="datetimeFigureOut">
              <a:rPr lang="fr-FR" smtClean="0"/>
              <a:t>04/01/2024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4218093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CB7A45C-838B-46DB-8A7E-C72E50A369DC}"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1165597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CB7A45C-838B-46DB-8A7E-C72E50A369DC}"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0E3C74D-02FC-4D3A-A889-F815A1AE2BF3}" type="slidenum">
              <a:rPr lang="fr-FR" smtClean="0"/>
              <a:t>‹N°›</a:t>
            </a:fld>
            <a:endParaRPr lang="fr-FR"/>
          </a:p>
        </p:txBody>
      </p:sp>
    </p:spTree>
    <p:extLst>
      <p:ext uri="{BB962C8B-B14F-4D97-AF65-F5344CB8AC3E}">
        <p14:creationId xmlns:p14="http://schemas.microsoft.com/office/powerpoint/2010/main" val="3455868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B7A45C-838B-46DB-8A7E-C72E50A369DC}" type="datetimeFigureOut">
              <a:rPr lang="fr-FR" smtClean="0"/>
              <a:t>04/01/2024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E3C74D-02FC-4D3A-A889-F815A1AE2BF3}" type="slidenum">
              <a:rPr lang="fr-FR" smtClean="0"/>
              <a:t>‹N°›</a:t>
            </a:fld>
            <a:endParaRPr lang="fr-FR"/>
          </a:p>
        </p:txBody>
      </p:sp>
    </p:spTree>
    <p:extLst>
      <p:ext uri="{BB962C8B-B14F-4D97-AF65-F5344CB8AC3E}">
        <p14:creationId xmlns:p14="http://schemas.microsoft.com/office/powerpoint/2010/main" val="4223578483"/>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png"/><Relationship Id="rId7"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g"/><Relationship Id="rId9"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0.jpg"/><Relationship Id="rId5" Type="http://schemas.openxmlformats.org/officeDocument/2006/relationships/image" Target="../media/image29.jpe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5.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9.jpe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8" Type="http://schemas.openxmlformats.org/officeDocument/2006/relationships/image" Target="../media/image45.jpeg"/><Relationship Id="rId13" Type="http://schemas.openxmlformats.org/officeDocument/2006/relationships/image" Target="../media/image49.jpeg"/><Relationship Id="rId3" Type="http://schemas.openxmlformats.org/officeDocument/2006/relationships/image" Target="../media/image2.png"/><Relationship Id="rId7" Type="http://schemas.openxmlformats.org/officeDocument/2006/relationships/image" Target="../media/image44.jpeg"/><Relationship Id="rId12" Type="http://schemas.openxmlformats.org/officeDocument/2006/relationships/image" Target="../media/image48.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3.jpeg"/><Relationship Id="rId11" Type="http://schemas.openxmlformats.org/officeDocument/2006/relationships/image" Target="../media/image35.jpeg"/><Relationship Id="rId5" Type="http://schemas.openxmlformats.org/officeDocument/2006/relationships/image" Target="../media/image42.jpeg"/><Relationship Id="rId10" Type="http://schemas.openxmlformats.org/officeDocument/2006/relationships/image" Target="../media/image47.jpeg"/><Relationship Id="rId4" Type="http://schemas.openxmlformats.org/officeDocument/2006/relationships/image" Target="../media/image41.jpeg"/><Relationship Id="rId9" Type="http://schemas.openxmlformats.org/officeDocument/2006/relationships/image" Target="../media/image46.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0.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7.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g"/><Relationship Id="rId4" Type="http://schemas.openxmlformats.org/officeDocument/2006/relationships/image" Target="../media/image54.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60.jpg"/><Relationship Id="rId5" Type="http://schemas.openxmlformats.org/officeDocument/2006/relationships/image" Target="../media/image59.jpeg"/><Relationship Id="rId4" Type="http://schemas.openxmlformats.org/officeDocument/2006/relationships/image" Target="../media/image58.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1.jp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5.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7.jpeg"/><Relationship Id="rId4" Type="http://schemas.openxmlformats.org/officeDocument/2006/relationships/image" Target="../media/image6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68.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69.webp"/></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70.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71.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re 1"/>
          <p:cNvSpPr txBox="1">
            <a:spLocks/>
          </p:cNvSpPr>
          <p:nvPr/>
        </p:nvSpPr>
        <p:spPr>
          <a:xfrm>
            <a:off x="61620" y="2225614"/>
            <a:ext cx="11777472" cy="2889848"/>
          </a:xfrm>
          <a:prstGeom prst="rect">
            <a:avLst/>
          </a:prstGeom>
        </p:spPr>
        <p:txBody>
          <a:bodyPr vert="horz" lIns="91440" tIns="45720" rIns="91440" bIns="45720" rtlCol="0" anchor="b">
            <a:normAutofit fontScale="90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z="3600" b="1" dirty="0">
                <a:solidFill>
                  <a:prstClr val="white"/>
                </a:solidFill>
                <a:latin typeface="Century Gothic" panose="020B0502020202020204" pitchFamily="34" charset="0"/>
              </a:rPr>
              <a:t>Projet FFC</a:t>
            </a:r>
          </a:p>
          <a:p>
            <a:pPr marL="0" marR="0" lvl="0" indent="0" algn="ctr" defTabSz="914400" rtl="0" eaLnBrk="1" fontAlgn="auto" latinLnBrk="0" hangingPunct="1">
              <a:lnSpc>
                <a:spcPct val="90000"/>
              </a:lnSpc>
              <a:spcBef>
                <a:spcPct val="0"/>
              </a:spcBef>
              <a:spcAft>
                <a:spcPts val="0"/>
              </a:spcAft>
              <a:buClrTx/>
              <a:buSzTx/>
              <a:buFontTx/>
              <a:buNone/>
              <a:tabLst/>
              <a:defRPr/>
            </a:pPr>
            <a:endParaRPr lang="fr-FR" sz="3600" b="1" dirty="0">
              <a:solidFill>
                <a:prstClr val="white"/>
              </a:solidFill>
              <a:latin typeface="Century Gothic" panose="020B0502020202020204" pitchFamily="34" charset="0"/>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fr-FR" sz="3600" b="1" i="0" u="none" strike="noStrike" kern="1200" cap="none" spc="0" normalizeH="0" baseline="0" noProof="0" dirty="0">
                <a:ln>
                  <a:noFill/>
                </a:ln>
                <a:solidFill>
                  <a:prstClr val="white"/>
                </a:solidFill>
                <a:effectLst/>
                <a:uLnTx/>
                <a:uFillTx/>
                <a:latin typeface="Century Gothic" panose="020B0502020202020204" pitchFamily="34" charset="0"/>
                <a:ea typeface="+mj-ea"/>
                <a:cs typeface="+mj-cs"/>
              </a:rPr>
              <a:t>CHAMPIONNAT</a:t>
            </a:r>
            <a:r>
              <a:rPr kumimoji="0" lang="fr-FR" sz="3600" b="1" i="0" u="none" strike="noStrike" kern="1200" cap="none" spc="0" normalizeH="0" noProof="0" dirty="0">
                <a:ln>
                  <a:noFill/>
                </a:ln>
                <a:solidFill>
                  <a:prstClr val="white"/>
                </a:solidFill>
                <a:effectLst/>
                <a:uLnTx/>
                <a:uFillTx/>
                <a:latin typeface="Century Gothic" panose="020B0502020202020204" pitchFamily="34" charset="0"/>
                <a:ea typeface="+mj-ea"/>
                <a:cs typeface="+mj-cs"/>
              </a:rPr>
              <a:t> DU MONDE </a:t>
            </a:r>
          </a:p>
          <a:p>
            <a:pPr marL="0" marR="0" lvl="0" indent="0" algn="ctr" defTabSz="914400" rtl="0" eaLnBrk="1" fontAlgn="auto" latinLnBrk="0" hangingPunct="1">
              <a:lnSpc>
                <a:spcPct val="90000"/>
              </a:lnSpc>
              <a:spcBef>
                <a:spcPct val="0"/>
              </a:spcBef>
              <a:spcAft>
                <a:spcPts val="0"/>
              </a:spcAft>
              <a:buClrTx/>
              <a:buSzTx/>
              <a:buFontTx/>
              <a:buNone/>
              <a:tabLst/>
              <a:defRPr/>
            </a:pPr>
            <a:br>
              <a:rPr kumimoji="0" lang="fr-FR" sz="3600" b="1" i="0" u="none" strike="noStrike" kern="1200" cap="none" spc="0" normalizeH="0" noProof="0" dirty="0">
                <a:ln>
                  <a:noFill/>
                </a:ln>
                <a:solidFill>
                  <a:prstClr val="white"/>
                </a:solidFill>
                <a:effectLst/>
                <a:uLnTx/>
                <a:uFillTx/>
                <a:latin typeface="Century Gothic" panose="020B0502020202020204" pitchFamily="34" charset="0"/>
                <a:ea typeface="+mj-ea"/>
                <a:cs typeface="+mj-cs"/>
              </a:rPr>
            </a:br>
            <a:r>
              <a:rPr kumimoji="0" lang="fr-FR" sz="3600" b="1" i="0" u="none" strike="noStrike" kern="1200" cap="none" spc="0" normalizeH="0" noProof="0" dirty="0">
                <a:ln>
                  <a:noFill/>
                </a:ln>
                <a:solidFill>
                  <a:prstClr val="white"/>
                </a:solidFill>
                <a:effectLst/>
                <a:uLnTx/>
                <a:uFillTx/>
                <a:latin typeface="Century Gothic" panose="020B0502020202020204" pitchFamily="34" charset="0"/>
                <a:ea typeface="+mj-ea"/>
                <a:cs typeface="+mj-cs"/>
              </a:rPr>
              <a:t>CYCLISME SUR ROUTE 2020</a:t>
            </a:r>
          </a:p>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fr-FR" sz="3600" b="1" i="0" u="none" strike="noStrike" kern="1200" cap="none" spc="0" normalizeH="0" noProof="0" dirty="0">
              <a:ln>
                <a:noFill/>
              </a:ln>
              <a:solidFill>
                <a:prstClr val="white"/>
              </a:solidFill>
              <a:effectLst/>
              <a:uLnTx/>
              <a:uFillTx/>
              <a:latin typeface="Century Gothic" panose="020B050202020202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lang="fr-FR" sz="3600" b="1" baseline="0" dirty="0">
                <a:solidFill>
                  <a:prstClr val="white"/>
                </a:solidFill>
                <a:latin typeface="Century Gothic" panose="020B0502020202020204" pitchFamily="34" charset="0"/>
              </a:rPr>
              <a:t>Julian</a:t>
            </a:r>
            <a:r>
              <a:rPr lang="fr-FR" sz="3600" b="1" dirty="0">
                <a:solidFill>
                  <a:prstClr val="white"/>
                </a:solidFill>
                <a:latin typeface="Century Gothic" panose="020B0502020202020204" pitchFamily="34" charset="0"/>
              </a:rPr>
              <a:t> ALAPHILIPPE Champion du monde</a:t>
            </a:r>
            <a:endParaRPr kumimoji="0" lang="fr-FR" sz="3100" b="1" i="0" u="none" strike="noStrike" kern="1200" cap="none" spc="0" normalizeH="0" baseline="0" noProof="0" dirty="0">
              <a:ln>
                <a:noFill/>
              </a:ln>
              <a:solidFill>
                <a:prstClr val="white"/>
              </a:solidFill>
              <a:effectLst/>
              <a:uLnTx/>
              <a:uFillTx/>
              <a:latin typeface="Century Gothic" panose="020B0502020202020204" pitchFamily="34" charset="0"/>
              <a:ea typeface="+mj-ea"/>
              <a:cs typeface="+mj-cs"/>
            </a:endParaRPr>
          </a:p>
        </p:txBody>
      </p:sp>
      <p:sp>
        <p:nvSpPr>
          <p:cNvPr id="2" name="Rectangle 1"/>
          <p:cNvSpPr/>
          <p:nvPr/>
        </p:nvSpPr>
        <p:spPr>
          <a:xfrm>
            <a:off x="9644332" y="5598543"/>
            <a:ext cx="2173857" cy="1043797"/>
          </a:xfrm>
          <a:prstGeom prst="rect">
            <a:avLst/>
          </a:prstGeom>
          <a:solidFill>
            <a:srgbClr val="0D1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73093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3200" b="1" dirty="0">
                <a:solidFill>
                  <a:prstClr val="white"/>
                </a:solidFill>
                <a:latin typeface="Calibri" panose="020F0502020204030204"/>
              </a:rPr>
              <a:t>2020</a:t>
            </a:r>
            <a:endPar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p:cNvSpPr/>
          <p:nvPr/>
        </p:nvSpPr>
        <p:spPr>
          <a:xfrm>
            <a:off x="520461" y="1621138"/>
            <a:ext cx="6096000" cy="1200329"/>
          </a:xfrm>
          <a:prstGeom prst="rect">
            <a:avLst/>
          </a:prstGeom>
        </p:spPr>
        <p:txBody>
          <a:bodyPr>
            <a:spAutoFit/>
          </a:bodyPr>
          <a:lstStyle/>
          <a:p>
            <a:r>
              <a:rPr lang="fr-FR" dirty="0"/>
              <a:t>Les championnats du monde de cyclisme sur route 2020, quatre-vingt-septième édition des championnats du monde de cyclisme sur route, ont lieu du 24 au 27 septembre 2020 à Imola en Italie. </a:t>
            </a:r>
          </a:p>
        </p:txBody>
      </p:sp>
      <p:pic>
        <p:nvPicPr>
          <p:cNvPr id="5" name="Imag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34238" y="1380193"/>
            <a:ext cx="4626311" cy="3086617"/>
          </a:xfrm>
          <a:prstGeom prst="rect">
            <a:avLst/>
          </a:prstGeom>
        </p:spPr>
      </p:pic>
      <p:sp>
        <p:nvSpPr>
          <p:cNvPr id="14" name="Rectangle 13"/>
          <p:cNvSpPr/>
          <p:nvPr/>
        </p:nvSpPr>
        <p:spPr>
          <a:xfrm>
            <a:off x="5883215" y="3317667"/>
            <a:ext cx="6096000" cy="369332"/>
          </a:xfrm>
          <a:prstGeom prst="rect">
            <a:avLst/>
          </a:prstGeom>
        </p:spPr>
        <p:txBody>
          <a:bodyPr>
            <a:spAutoFit/>
          </a:bodyPr>
          <a:lstStyle/>
          <a:p>
            <a:endParaRPr lang="fr-FR" dirty="0"/>
          </a:p>
        </p:txBody>
      </p:sp>
      <p:sp>
        <p:nvSpPr>
          <p:cNvPr id="15" name="Rectangle 14"/>
          <p:cNvSpPr/>
          <p:nvPr/>
        </p:nvSpPr>
        <p:spPr>
          <a:xfrm>
            <a:off x="569345" y="2998489"/>
            <a:ext cx="6096000" cy="2031325"/>
          </a:xfrm>
          <a:prstGeom prst="rect">
            <a:avLst/>
          </a:prstGeom>
        </p:spPr>
        <p:txBody>
          <a:bodyPr>
            <a:spAutoFit/>
          </a:bodyPr>
          <a:lstStyle/>
          <a:p>
            <a:r>
              <a:rPr lang="fr-FR" u="sng" dirty="0"/>
              <a:t>Le 29 septembre</a:t>
            </a:r>
            <a:r>
              <a:rPr lang="fr-FR" dirty="0"/>
              <a:t>:  la FFC sollicite l’INSEP pour l’accompagner dans le débriefing</a:t>
            </a:r>
          </a:p>
          <a:p>
            <a:r>
              <a:rPr lang="fr-FR" u="sng" dirty="0"/>
              <a:t>Le 30 septembre:</a:t>
            </a:r>
            <a:r>
              <a:rPr lang="fr-FR" dirty="0"/>
              <a:t>  propositions de l’INSEP de lier débriefing et capitalisation des savoirs issues de l’expérience</a:t>
            </a:r>
          </a:p>
          <a:p>
            <a:r>
              <a:rPr lang="fr-FR" u="sng" dirty="0"/>
              <a:t>Le 1 octobre:</a:t>
            </a:r>
            <a:r>
              <a:rPr lang="fr-FR" dirty="0"/>
              <a:t>  première rencontre pour déterminer les intentions </a:t>
            </a:r>
          </a:p>
          <a:p>
            <a:endParaRPr lang="fr-FR" dirty="0"/>
          </a:p>
        </p:txBody>
      </p:sp>
      <p:pic>
        <p:nvPicPr>
          <p:cNvPr id="7" name="Imag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08747" y="5023401"/>
            <a:ext cx="1860418" cy="1397276"/>
          </a:xfrm>
          <a:prstGeom prst="rect">
            <a:avLst/>
          </a:prstGeom>
        </p:spPr>
      </p:pic>
      <p:pic>
        <p:nvPicPr>
          <p:cNvPr id="8" name="Image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71037" y="5030857"/>
            <a:ext cx="945460" cy="1260613"/>
          </a:xfrm>
          <a:prstGeom prst="rect">
            <a:avLst/>
          </a:prstGeom>
        </p:spPr>
      </p:pic>
      <p:sp>
        <p:nvSpPr>
          <p:cNvPr id="16" name="Rectangle 15"/>
          <p:cNvSpPr/>
          <p:nvPr/>
        </p:nvSpPr>
        <p:spPr>
          <a:xfrm>
            <a:off x="277297" y="5134451"/>
            <a:ext cx="6096000" cy="1723549"/>
          </a:xfrm>
          <a:prstGeom prst="rect">
            <a:avLst/>
          </a:prstGeom>
        </p:spPr>
        <p:txBody>
          <a:bodyPr>
            <a:spAutoFit/>
          </a:bodyPr>
          <a:lstStyle/>
          <a:p>
            <a:pPr algn="ctr"/>
            <a:r>
              <a:rPr lang="fr-FR" sz="2400" dirty="0"/>
              <a:t>Démarrage du projet au cours </a:t>
            </a:r>
          </a:p>
          <a:p>
            <a:pPr algn="ctr"/>
            <a:r>
              <a:rPr lang="fr-FR" sz="2400" dirty="0"/>
              <a:t>de la semaine du 5 au 8 octobre</a:t>
            </a:r>
          </a:p>
          <a:p>
            <a:pPr algn="ctr"/>
            <a:endParaRPr lang="fr-FR" sz="2400" dirty="0"/>
          </a:p>
          <a:p>
            <a:pPr algn="ctr"/>
            <a:r>
              <a:rPr lang="fr-FR" sz="1600" dirty="0"/>
              <a:t>Début des entretiens le 30 octobre</a:t>
            </a:r>
          </a:p>
          <a:p>
            <a:endParaRPr lang="fr-FR" dirty="0"/>
          </a:p>
        </p:txBody>
      </p:sp>
      <p:sp>
        <p:nvSpPr>
          <p:cNvPr id="2" name="ZoneTexte 1"/>
          <p:cNvSpPr txBox="1"/>
          <p:nvPr/>
        </p:nvSpPr>
        <p:spPr>
          <a:xfrm>
            <a:off x="9607825" y="5198165"/>
            <a:ext cx="2584175" cy="954107"/>
          </a:xfrm>
          <a:prstGeom prst="rect">
            <a:avLst/>
          </a:prstGeom>
          <a:noFill/>
        </p:spPr>
        <p:txBody>
          <a:bodyPr wrap="square" rtlCol="0">
            <a:spAutoFit/>
          </a:bodyPr>
          <a:lstStyle/>
          <a:p>
            <a:pPr algn="ctr"/>
            <a:r>
              <a:rPr lang="fr-FR" sz="2800" dirty="0"/>
              <a:t>Rendu fin Janvier</a:t>
            </a:r>
          </a:p>
        </p:txBody>
      </p:sp>
      <p:pic>
        <p:nvPicPr>
          <p:cNvPr id="9" name="Image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54926" y="5158409"/>
            <a:ext cx="1428750" cy="1143000"/>
          </a:xfrm>
          <a:prstGeom prst="rect">
            <a:avLst/>
          </a:prstGeom>
        </p:spPr>
      </p:pic>
      <p:pic>
        <p:nvPicPr>
          <p:cNvPr id="10" name="Image 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115568" y="5033071"/>
            <a:ext cx="1365407" cy="1496937"/>
          </a:xfrm>
          <a:prstGeom prst="rect">
            <a:avLst/>
          </a:prstGeom>
        </p:spPr>
      </p:pic>
    </p:spTree>
    <p:extLst>
      <p:ext uri="{BB962C8B-B14F-4D97-AF65-F5344CB8AC3E}">
        <p14:creationId xmlns:p14="http://schemas.microsoft.com/office/powerpoint/2010/main" val="2351307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2" name="Imag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2860" y="2429227"/>
            <a:ext cx="2820838" cy="2762251"/>
          </a:xfrm>
          <a:prstGeom prst="rect">
            <a:avLst/>
          </a:prstGeom>
        </p:spPr>
      </p:pic>
      <p:sp>
        <p:nvSpPr>
          <p:cNvPr id="7" name="Rectangle 6"/>
          <p:cNvSpPr/>
          <p:nvPr/>
        </p:nvSpPr>
        <p:spPr>
          <a:xfrm>
            <a:off x="465826" y="4891177"/>
            <a:ext cx="3312544" cy="638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56890" y="2556024"/>
            <a:ext cx="2317230" cy="2343967"/>
          </a:xfrm>
          <a:prstGeom prst="rect">
            <a:avLst/>
          </a:prstGeom>
        </p:spPr>
      </p:pic>
      <p:sp>
        <p:nvSpPr>
          <p:cNvPr id="9" name="ZoneTexte 8"/>
          <p:cNvSpPr txBox="1"/>
          <p:nvPr/>
        </p:nvSpPr>
        <p:spPr>
          <a:xfrm>
            <a:off x="5236235" y="6159262"/>
            <a:ext cx="2163632" cy="584775"/>
          </a:xfrm>
          <a:prstGeom prst="rect">
            <a:avLst/>
          </a:prstGeom>
          <a:noFill/>
        </p:spPr>
        <p:txBody>
          <a:bodyPr wrap="square" rtlCol="0">
            <a:spAutoFit/>
          </a:bodyPr>
          <a:lstStyle/>
          <a:p>
            <a:r>
              <a:rPr lang="fr-FR" sz="3200" dirty="0"/>
              <a:t>ADAPTEE</a:t>
            </a:r>
          </a:p>
        </p:txBody>
      </p:sp>
      <p:sp>
        <p:nvSpPr>
          <p:cNvPr id="12" name="ZoneTexte 11"/>
          <p:cNvSpPr txBox="1"/>
          <p:nvPr/>
        </p:nvSpPr>
        <p:spPr>
          <a:xfrm>
            <a:off x="1731035" y="5086710"/>
            <a:ext cx="1552753" cy="584775"/>
          </a:xfrm>
          <a:prstGeom prst="rect">
            <a:avLst/>
          </a:prstGeom>
          <a:noFill/>
        </p:spPr>
        <p:txBody>
          <a:bodyPr wrap="square" rtlCol="0">
            <a:spAutoFit/>
          </a:bodyPr>
          <a:lstStyle/>
          <a:p>
            <a:r>
              <a:rPr lang="fr-FR" sz="3200" dirty="0"/>
              <a:t>AGILE</a:t>
            </a:r>
          </a:p>
        </p:txBody>
      </p:sp>
      <p:sp>
        <p:nvSpPr>
          <p:cNvPr id="14" name="ZoneTexte 13"/>
          <p:cNvSpPr txBox="1"/>
          <p:nvPr/>
        </p:nvSpPr>
        <p:spPr>
          <a:xfrm>
            <a:off x="9175632" y="5172976"/>
            <a:ext cx="1943818" cy="584775"/>
          </a:xfrm>
          <a:prstGeom prst="rect">
            <a:avLst/>
          </a:prstGeom>
          <a:noFill/>
        </p:spPr>
        <p:txBody>
          <a:bodyPr wrap="square" rtlCol="0">
            <a:spAutoFit/>
          </a:bodyPr>
          <a:lstStyle/>
          <a:p>
            <a:r>
              <a:rPr lang="fr-FR" sz="3200" dirty="0"/>
              <a:t>ROBUSTE</a:t>
            </a:r>
          </a:p>
        </p:txBody>
      </p:sp>
      <p:sp>
        <p:nvSpPr>
          <p:cNvPr id="15" name="ZoneTexte 14"/>
          <p:cNvSpPr txBox="1"/>
          <p:nvPr/>
        </p:nvSpPr>
        <p:spPr>
          <a:xfrm>
            <a:off x="667111" y="1477995"/>
            <a:ext cx="2964610" cy="769441"/>
          </a:xfrm>
          <a:prstGeom prst="rect">
            <a:avLst/>
          </a:prstGeom>
          <a:noFill/>
        </p:spPr>
        <p:txBody>
          <a:bodyPr wrap="square" rtlCol="0">
            <a:spAutoFit/>
          </a:bodyPr>
          <a:lstStyle/>
          <a:p>
            <a:r>
              <a:rPr lang="fr-FR" sz="4400" b="1" dirty="0">
                <a:solidFill>
                  <a:srgbClr val="FF0000"/>
                </a:solidFill>
              </a:rPr>
              <a:t>INGENIERIE</a:t>
            </a:r>
          </a:p>
        </p:txBody>
      </p:sp>
      <p:pic>
        <p:nvPicPr>
          <p:cNvPr id="17" name="Image 1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00771" y="1014102"/>
            <a:ext cx="2306316" cy="2306316"/>
          </a:xfrm>
          <a:prstGeom prst="rect">
            <a:avLst/>
          </a:prstGeom>
        </p:spPr>
      </p:pic>
      <p:pic>
        <p:nvPicPr>
          <p:cNvPr id="3" name="Image 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683401" y="3470621"/>
            <a:ext cx="2560481" cy="2771154"/>
          </a:xfrm>
          <a:prstGeom prst="rect">
            <a:avLst/>
          </a:prstGeom>
        </p:spPr>
      </p:pic>
      <p:sp>
        <p:nvSpPr>
          <p:cNvPr id="10" name="ZoneTexte 9"/>
          <p:cNvSpPr txBox="1"/>
          <p:nvPr/>
        </p:nvSpPr>
        <p:spPr>
          <a:xfrm>
            <a:off x="5212167" y="3003056"/>
            <a:ext cx="1552753" cy="584775"/>
          </a:xfrm>
          <a:prstGeom prst="rect">
            <a:avLst/>
          </a:prstGeom>
          <a:noFill/>
        </p:spPr>
        <p:txBody>
          <a:bodyPr wrap="square" rtlCol="0">
            <a:spAutoFit/>
          </a:bodyPr>
          <a:lstStyle/>
          <a:p>
            <a:r>
              <a:rPr lang="fr-FR" sz="3200" dirty="0"/>
              <a:t>SOUPLE</a:t>
            </a:r>
          </a:p>
        </p:txBody>
      </p:sp>
      <p:sp>
        <p:nvSpPr>
          <p:cNvPr id="11" name="Rectangle 10"/>
          <p:cNvSpPr/>
          <p:nvPr/>
        </p:nvSpPr>
        <p:spPr>
          <a:xfrm>
            <a:off x="4532243" y="5625548"/>
            <a:ext cx="606287" cy="636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25231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0"/>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Rectangle 1"/>
          <p:cNvSpPr/>
          <p:nvPr/>
        </p:nvSpPr>
        <p:spPr>
          <a:xfrm>
            <a:off x="2803585" y="2216990"/>
            <a:ext cx="7479101" cy="2246769"/>
          </a:xfrm>
          <a:prstGeom prst="rect">
            <a:avLst/>
          </a:prstGeom>
        </p:spPr>
        <p:txBody>
          <a:bodyPr wrap="square">
            <a:spAutoFit/>
          </a:bodyPr>
          <a:lstStyle/>
          <a:p>
            <a:pPr marL="342900" lvl="0" indent="-342900">
              <a:spcAft>
                <a:spcPts val="0"/>
              </a:spcAft>
              <a:buFont typeface="Symbol" panose="05050102010706020507" pitchFamily="18" charset="2"/>
              <a:buChar char=""/>
            </a:pPr>
            <a:r>
              <a:rPr lang="fr-FR" sz="2000" dirty="0">
                <a:latin typeface="Calibri" panose="020F0502020204030204" pitchFamily="34" charset="0"/>
                <a:ea typeface="Times New Roman" panose="02020603050405020304" pitchFamily="18" charset="0"/>
              </a:rPr>
              <a:t>« Depuis 5 ans, la fédération agit pour inscrire le « </a:t>
            </a:r>
            <a:r>
              <a:rPr lang="fr-FR" sz="2000" dirty="0" err="1">
                <a:latin typeface="Calibri" panose="020F0502020204030204" pitchFamily="34" charset="0"/>
                <a:ea typeface="Times New Roman" panose="02020603050405020304" pitchFamily="18" charset="0"/>
              </a:rPr>
              <a:t>debrief</a:t>
            </a:r>
            <a:r>
              <a:rPr lang="fr-FR" sz="2000" dirty="0">
                <a:latin typeface="Calibri" panose="020F0502020204030204" pitchFamily="34" charset="0"/>
                <a:ea typeface="Times New Roman" panose="02020603050405020304" pitchFamily="18" charset="0"/>
              </a:rPr>
              <a:t> »  dans les pratiques professionnelles. Mais restent centrée sur des données factuelles (statistiques) et des résultats. » CC</a:t>
            </a:r>
          </a:p>
          <a:p>
            <a:pPr marL="342900" lvl="0" indent="-342900">
              <a:spcAft>
                <a:spcPts val="0"/>
              </a:spcAft>
              <a:buFont typeface="Symbol" panose="05050102010706020507" pitchFamily="18" charset="2"/>
              <a:buChar char=""/>
            </a:pPr>
            <a:r>
              <a:rPr lang="fr-FR" sz="2000" dirty="0">
                <a:latin typeface="Calibri" panose="020F0502020204030204" pitchFamily="34" charset="0"/>
                <a:ea typeface="Times New Roman" panose="02020603050405020304" pitchFamily="18" charset="0"/>
              </a:rPr>
              <a:t>« Analyser ce qui s’est bien passé, qu’est ce que l’on peut ressortir de positif » CC</a:t>
            </a:r>
            <a:endParaRPr lang="fr-FR" sz="2000" dirty="0">
              <a:latin typeface="Calibri" panose="020F0502020204030204" pitchFamily="34" charset="0"/>
              <a:ea typeface="Calibri" panose="020F0502020204030204" pitchFamily="34" charset="0"/>
            </a:endParaRPr>
          </a:p>
          <a:p>
            <a:pPr marL="342900" lvl="0" indent="-342900">
              <a:spcAft>
                <a:spcPts val="0"/>
              </a:spcAft>
              <a:buFont typeface="Symbol" panose="05050102010706020507" pitchFamily="18" charset="2"/>
              <a:buChar char=""/>
            </a:pPr>
            <a:r>
              <a:rPr lang="fr-FR" sz="2000" dirty="0">
                <a:latin typeface="Calibri" panose="020F0502020204030204" pitchFamily="34" charset="0"/>
                <a:ea typeface="Times New Roman" panose="02020603050405020304" pitchFamily="18" charset="0"/>
              </a:rPr>
              <a:t>« Dire les choses qui devraient aller de soi » CC</a:t>
            </a:r>
            <a:endParaRPr lang="fr-FR" sz="2000" dirty="0">
              <a:latin typeface="Calibri" panose="020F0502020204030204" pitchFamily="34" charset="0"/>
              <a:ea typeface="Calibri" panose="020F0502020204030204" pitchFamily="34" charset="0"/>
            </a:endParaRPr>
          </a:p>
          <a:p>
            <a:pPr marL="342900" lvl="0" indent="-342900">
              <a:spcAft>
                <a:spcPts val="0"/>
              </a:spcAft>
              <a:buFont typeface="Symbol" panose="05050102010706020507" pitchFamily="18" charset="2"/>
              <a:buChar char=""/>
            </a:pPr>
            <a:r>
              <a:rPr lang="fr-FR" sz="2000" dirty="0">
                <a:latin typeface="Calibri" panose="020F0502020204030204" pitchFamily="34" charset="0"/>
                <a:ea typeface="Times New Roman" panose="02020603050405020304" pitchFamily="18" charset="0"/>
              </a:rPr>
              <a:t>« On ne se sert pas des </a:t>
            </a:r>
            <a:r>
              <a:rPr lang="fr-FR" sz="2000" dirty="0" err="1">
                <a:latin typeface="Calibri" panose="020F0502020204030204" pitchFamily="34" charset="0"/>
                <a:ea typeface="Times New Roman" panose="02020603050405020304" pitchFamily="18" charset="0"/>
              </a:rPr>
              <a:t>débriefs</a:t>
            </a:r>
            <a:r>
              <a:rPr lang="fr-FR" sz="2000" dirty="0">
                <a:latin typeface="Calibri" panose="020F0502020204030204" pitchFamily="34" charset="0"/>
                <a:ea typeface="Times New Roman" panose="02020603050405020304" pitchFamily="18" charset="0"/>
              </a:rPr>
              <a:t> » PC</a:t>
            </a:r>
            <a:endParaRPr lang="fr-FR" sz="2000" dirty="0">
              <a:latin typeface="Calibri" panose="020F0502020204030204" pitchFamily="34" charset="0"/>
              <a:ea typeface="Calibri" panose="020F0502020204030204" pitchFamily="34" charset="0"/>
            </a:endParaRPr>
          </a:p>
        </p:txBody>
      </p:sp>
      <p:sp>
        <p:nvSpPr>
          <p:cNvPr id="3" name="ZoneTexte 2"/>
          <p:cNvSpPr txBox="1"/>
          <p:nvPr/>
        </p:nvSpPr>
        <p:spPr>
          <a:xfrm>
            <a:off x="4097548" y="1526875"/>
            <a:ext cx="5978105" cy="646331"/>
          </a:xfrm>
          <a:prstGeom prst="rect">
            <a:avLst/>
          </a:prstGeom>
          <a:noFill/>
        </p:spPr>
        <p:txBody>
          <a:bodyPr wrap="square" rtlCol="0">
            <a:spAutoFit/>
          </a:bodyPr>
          <a:lstStyle/>
          <a:p>
            <a:r>
              <a:rPr lang="fr-FR" sz="3600" dirty="0"/>
              <a:t>VOLONTE FEDERAL </a:t>
            </a:r>
            <a:r>
              <a:rPr lang="fr-FR" sz="2000" dirty="0"/>
              <a:t>plutôt débriefing</a:t>
            </a:r>
          </a:p>
        </p:txBody>
      </p:sp>
      <p:sp>
        <p:nvSpPr>
          <p:cNvPr id="7" name="ZoneTexte 6"/>
          <p:cNvSpPr txBox="1"/>
          <p:nvPr/>
        </p:nvSpPr>
        <p:spPr>
          <a:xfrm>
            <a:off x="4758908" y="4560497"/>
            <a:ext cx="3229153" cy="646331"/>
          </a:xfrm>
          <a:prstGeom prst="rect">
            <a:avLst/>
          </a:prstGeom>
          <a:noFill/>
        </p:spPr>
        <p:txBody>
          <a:bodyPr wrap="square" rtlCol="0">
            <a:spAutoFit/>
          </a:bodyPr>
          <a:lstStyle/>
          <a:p>
            <a:r>
              <a:rPr lang="fr-FR" sz="3600" dirty="0"/>
              <a:t>PROPOSITION</a:t>
            </a:r>
          </a:p>
        </p:txBody>
      </p:sp>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9061" y="1048379"/>
            <a:ext cx="2182381" cy="1858723"/>
          </a:xfrm>
          <a:prstGeom prst="rect">
            <a:avLst/>
          </a:prstGeom>
        </p:spPr>
      </p:pic>
      <p:pic>
        <p:nvPicPr>
          <p:cNvPr id="9" name="Imag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684317" y="3795623"/>
            <a:ext cx="1995849" cy="2138228"/>
          </a:xfrm>
          <a:prstGeom prst="rect">
            <a:avLst/>
          </a:prstGeom>
        </p:spPr>
      </p:pic>
      <p:pic>
        <p:nvPicPr>
          <p:cNvPr id="10" name="Imag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03693" y="2898475"/>
            <a:ext cx="1906439" cy="1906439"/>
          </a:xfrm>
          <a:prstGeom prst="rect">
            <a:avLst/>
          </a:prstGeom>
        </p:spPr>
      </p:pic>
      <p:pic>
        <p:nvPicPr>
          <p:cNvPr id="11" name="Image 1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1336547" y="5779698"/>
            <a:ext cx="507522" cy="507522"/>
          </a:xfrm>
          <a:prstGeom prst="rect">
            <a:avLst/>
          </a:prstGeom>
        </p:spPr>
      </p:pic>
      <p:sp>
        <p:nvSpPr>
          <p:cNvPr id="8" name="ZoneTexte 7"/>
          <p:cNvSpPr txBox="1"/>
          <p:nvPr/>
        </p:nvSpPr>
        <p:spPr>
          <a:xfrm>
            <a:off x="1164564" y="5187349"/>
            <a:ext cx="10179169" cy="1200329"/>
          </a:xfrm>
          <a:prstGeom prst="rect">
            <a:avLst/>
          </a:prstGeom>
          <a:noFill/>
        </p:spPr>
        <p:txBody>
          <a:bodyPr wrap="square" rtlCol="0">
            <a:spAutoFit/>
          </a:bodyPr>
          <a:lstStyle/>
          <a:p>
            <a:pPr algn="ctr"/>
            <a:r>
              <a:rPr lang="fr-FR" sz="2400" dirty="0"/>
              <a:t>Articuler </a:t>
            </a:r>
          </a:p>
          <a:p>
            <a:pPr algn="ctr"/>
            <a:r>
              <a:rPr lang="fr-FR" sz="2400" b="1" dirty="0"/>
              <a:t>Débriefing</a:t>
            </a:r>
            <a:r>
              <a:rPr lang="fr-FR" sz="2400" dirty="0"/>
              <a:t> (court terme/BAD/récurrence)</a:t>
            </a:r>
          </a:p>
          <a:p>
            <a:pPr algn="ctr"/>
            <a:r>
              <a:rPr lang="fr-FR" sz="2400" b="1" dirty="0"/>
              <a:t>Capitalisation</a:t>
            </a:r>
            <a:r>
              <a:rPr lang="fr-FR" sz="2400" dirty="0"/>
              <a:t> (court, moyen, long terme/patrimoine/focalisé)</a:t>
            </a:r>
          </a:p>
        </p:txBody>
      </p:sp>
      <p:sp>
        <p:nvSpPr>
          <p:cNvPr id="12" name="ZoneTexte 11"/>
          <p:cNvSpPr txBox="1"/>
          <p:nvPr/>
        </p:nvSpPr>
        <p:spPr>
          <a:xfrm>
            <a:off x="10110159" y="5753819"/>
            <a:ext cx="1201932" cy="369332"/>
          </a:xfrm>
          <a:prstGeom prst="rect">
            <a:avLst/>
          </a:prstGeom>
          <a:noFill/>
        </p:spPr>
        <p:txBody>
          <a:bodyPr wrap="none" rtlCol="0">
            <a:spAutoFit/>
          </a:bodyPr>
          <a:lstStyle/>
          <a:p>
            <a:r>
              <a:rPr lang="fr-FR" dirty="0"/>
              <a:t>(</a:t>
            </a:r>
            <a:r>
              <a:rPr lang="fr-FR" dirty="0" err="1"/>
              <a:t>rex</a:t>
            </a:r>
            <a:r>
              <a:rPr lang="fr-FR" dirty="0"/>
              <a:t>, </a:t>
            </a:r>
            <a:r>
              <a:rPr lang="fr-FR" dirty="0" err="1"/>
              <a:t>retex</a:t>
            </a:r>
            <a:r>
              <a:rPr lang="fr-FR" dirty="0"/>
              <a:t>)</a:t>
            </a:r>
          </a:p>
        </p:txBody>
      </p:sp>
      <p:pic>
        <p:nvPicPr>
          <p:cNvPr id="13" name="Image 1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980058" y="4876487"/>
            <a:ext cx="786255" cy="786255"/>
          </a:xfrm>
          <a:prstGeom prst="rect">
            <a:avLst/>
          </a:prstGeom>
        </p:spPr>
      </p:pic>
    </p:spTree>
    <p:extLst>
      <p:ext uri="{BB962C8B-B14F-4D97-AF65-F5344CB8AC3E}">
        <p14:creationId xmlns:p14="http://schemas.microsoft.com/office/powerpoint/2010/main" val="1940936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5" name="Imag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592582" y="1060210"/>
            <a:ext cx="2173075" cy="2333534"/>
          </a:xfrm>
          <a:prstGeom prst="rect">
            <a:avLst/>
          </a:prstGeom>
        </p:spPr>
      </p:pic>
      <p:pic>
        <p:nvPicPr>
          <p:cNvPr id="7" name="Imag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14334" y="1155254"/>
            <a:ext cx="995453" cy="1281503"/>
          </a:xfrm>
          <a:prstGeom prst="rect">
            <a:avLst/>
          </a:prstGeom>
        </p:spPr>
      </p:pic>
      <p:sp>
        <p:nvSpPr>
          <p:cNvPr id="2" name="Rectangle 1"/>
          <p:cNvSpPr/>
          <p:nvPr/>
        </p:nvSpPr>
        <p:spPr>
          <a:xfrm>
            <a:off x="203096" y="1221585"/>
            <a:ext cx="10230928" cy="4955203"/>
          </a:xfrm>
          <a:prstGeom prst="rect">
            <a:avLst/>
          </a:prstGeom>
        </p:spPr>
        <p:txBody>
          <a:bodyPr wrap="square">
            <a:spAutoFit/>
          </a:bodyPr>
          <a:lstStyle/>
          <a:p>
            <a:pPr algn="ctr">
              <a:spcAft>
                <a:spcPts val="0"/>
              </a:spcAft>
            </a:pPr>
            <a:r>
              <a:rPr lang="fr-FR" sz="2800" dirty="0">
                <a:latin typeface="Calibri" panose="020F0502020204030204" pitchFamily="34" charset="0"/>
                <a:ea typeface="Calibri" panose="020F0502020204030204" pitchFamily="34" charset="0"/>
              </a:rPr>
              <a:t>DES QUESTIONS QUE SE POSE LA DTN DE LA FFC</a:t>
            </a:r>
          </a:p>
          <a:p>
            <a:pPr algn="ctr">
              <a:spcAft>
                <a:spcPts val="0"/>
              </a:spcAft>
            </a:pPr>
            <a:endParaRPr lang="fr-FR" sz="2800" dirty="0">
              <a:latin typeface="Calibri" panose="020F0502020204030204" pitchFamily="34" charset="0"/>
              <a:ea typeface="Calibri" panose="020F0502020204030204" pitchFamily="34" charset="0"/>
            </a:endParaRPr>
          </a:p>
          <a:p>
            <a:pPr marL="285750" indent="-285750">
              <a:spcAft>
                <a:spcPts val="0"/>
              </a:spcAft>
              <a:buFont typeface="Arial" panose="020B0604020202020204" pitchFamily="34" charset="0"/>
              <a:buChar char="•"/>
            </a:pPr>
            <a:r>
              <a:rPr lang="fr-FR" sz="2000" b="1" dirty="0">
                <a:solidFill>
                  <a:srgbClr val="FF0000"/>
                </a:solidFill>
                <a:latin typeface="Calibri" panose="020F0502020204030204" pitchFamily="34" charset="0"/>
                <a:ea typeface="Calibri" panose="020F0502020204030204" pitchFamily="34" charset="0"/>
              </a:rPr>
              <a:t>Comment</a:t>
            </a:r>
            <a:r>
              <a:rPr lang="fr-FR" sz="2000" dirty="0">
                <a:latin typeface="Calibri" panose="020F0502020204030204" pitchFamily="34" charset="0"/>
                <a:ea typeface="Calibri" panose="020F0502020204030204" pitchFamily="34" charset="0"/>
              </a:rPr>
              <a:t> donner de l’ambition au groupe ? </a:t>
            </a:r>
          </a:p>
          <a:p>
            <a:pPr marL="285750" indent="-285750">
              <a:spcAft>
                <a:spcPts val="0"/>
              </a:spcAft>
              <a:buFont typeface="Arial" panose="020B0604020202020204" pitchFamily="34" charset="0"/>
              <a:buChar char="•"/>
            </a:pPr>
            <a:r>
              <a:rPr lang="fr-FR" sz="2000" b="1" dirty="0">
                <a:solidFill>
                  <a:srgbClr val="FF0000"/>
                </a:solidFill>
                <a:latin typeface="Calibri" panose="020F0502020204030204" pitchFamily="34" charset="0"/>
                <a:ea typeface="Calibri" panose="020F0502020204030204" pitchFamily="34" charset="0"/>
              </a:rPr>
              <a:t>Comment</a:t>
            </a:r>
            <a:r>
              <a:rPr lang="fr-FR" sz="2000" dirty="0">
                <a:latin typeface="Calibri" panose="020F0502020204030204" pitchFamily="34" charset="0"/>
                <a:ea typeface="Calibri" panose="020F0502020204030204" pitchFamily="34" charset="0"/>
              </a:rPr>
              <a:t> se construit l’ambition et l’état d’esprit ? </a:t>
            </a:r>
          </a:p>
          <a:p>
            <a:pPr marL="285750" indent="-285750">
              <a:spcAft>
                <a:spcPts val="0"/>
              </a:spcAft>
              <a:buFont typeface="Arial" panose="020B0604020202020204" pitchFamily="34" charset="0"/>
              <a:buChar char="•"/>
            </a:pPr>
            <a:r>
              <a:rPr lang="fr-FR" sz="2000" b="1" dirty="0">
                <a:solidFill>
                  <a:srgbClr val="FF0000"/>
                </a:solidFill>
                <a:latin typeface="Calibri" panose="020F0502020204030204" pitchFamily="34" charset="0"/>
                <a:ea typeface="Calibri" panose="020F0502020204030204" pitchFamily="34" charset="0"/>
              </a:rPr>
              <a:t>Comment</a:t>
            </a:r>
            <a:r>
              <a:rPr lang="fr-FR" sz="2000" dirty="0">
                <a:latin typeface="Calibri" panose="020F0502020204030204" pitchFamily="34" charset="0"/>
                <a:ea typeface="Calibri" panose="020F0502020204030204" pitchFamily="34" charset="0"/>
              </a:rPr>
              <a:t> adhère-t-on à l’état d’esprit du groupe ? </a:t>
            </a:r>
          </a:p>
          <a:p>
            <a:pPr marL="285750" indent="-285750">
              <a:spcAft>
                <a:spcPts val="0"/>
              </a:spcAft>
              <a:buFont typeface="Arial" panose="020B0604020202020204" pitchFamily="34" charset="0"/>
              <a:buChar char="•"/>
            </a:pPr>
            <a:r>
              <a:rPr lang="fr-FR" sz="2000" dirty="0">
                <a:latin typeface="Calibri" panose="020F0502020204030204" pitchFamily="34" charset="0"/>
                <a:ea typeface="Calibri" panose="020F0502020204030204" pitchFamily="34" charset="0"/>
              </a:rPr>
              <a:t>Quels besoins pour y parvenir ?</a:t>
            </a:r>
          </a:p>
          <a:p>
            <a:pPr marL="285750" indent="-285750">
              <a:spcAft>
                <a:spcPts val="0"/>
              </a:spcAft>
              <a:buFont typeface="Arial" panose="020B0604020202020204" pitchFamily="34" charset="0"/>
              <a:buChar char="•"/>
            </a:pPr>
            <a:r>
              <a:rPr lang="fr-FR" sz="2000" b="1" dirty="0">
                <a:solidFill>
                  <a:srgbClr val="FF0000"/>
                </a:solidFill>
                <a:latin typeface="Calibri" panose="020F0502020204030204" pitchFamily="34" charset="0"/>
                <a:ea typeface="Calibri" panose="020F0502020204030204" pitchFamily="34" charset="0"/>
              </a:rPr>
              <a:t>Comment</a:t>
            </a:r>
            <a:r>
              <a:rPr lang="fr-FR" sz="2000" dirty="0">
                <a:latin typeface="Calibri" panose="020F0502020204030204" pitchFamily="34" charset="0"/>
                <a:ea typeface="Calibri" panose="020F0502020204030204" pitchFamily="34" charset="0"/>
              </a:rPr>
              <a:t> articuler l’activité de sélectionneur (de l’Equipe de France) avec celle des directeurs sportifs / staffs des équipes professionnelles dont sont issus les coureurs ?</a:t>
            </a:r>
          </a:p>
          <a:p>
            <a:pPr marL="285750" indent="-285750">
              <a:spcAft>
                <a:spcPts val="0"/>
              </a:spcAft>
              <a:buFont typeface="Arial" panose="020B0604020202020204" pitchFamily="34" charset="0"/>
              <a:buChar char="•"/>
            </a:pPr>
            <a:r>
              <a:rPr lang="fr-FR" sz="2000" b="1" dirty="0">
                <a:solidFill>
                  <a:srgbClr val="FF0000"/>
                </a:solidFill>
                <a:latin typeface="Calibri" panose="020F0502020204030204" pitchFamily="34" charset="0"/>
                <a:ea typeface="Calibri" panose="020F0502020204030204" pitchFamily="34" charset="0"/>
              </a:rPr>
              <a:t>Comment</a:t>
            </a:r>
            <a:r>
              <a:rPr lang="fr-FR" sz="2000" dirty="0">
                <a:latin typeface="Calibri" panose="020F0502020204030204" pitchFamily="34" charset="0"/>
                <a:ea typeface="Calibri" panose="020F0502020204030204" pitchFamily="34" charset="0"/>
              </a:rPr>
              <a:t> se construit et se concrétise la notion / la perception de « fluidité » ?</a:t>
            </a:r>
          </a:p>
          <a:p>
            <a:pPr marL="285750" indent="-285750">
              <a:spcAft>
                <a:spcPts val="0"/>
              </a:spcAft>
              <a:buFont typeface="Arial" panose="020B0604020202020204" pitchFamily="34" charset="0"/>
              <a:buChar char="•"/>
            </a:pPr>
            <a:r>
              <a:rPr lang="fr-FR" sz="2000" b="1" dirty="0">
                <a:solidFill>
                  <a:srgbClr val="FF0000"/>
                </a:solidFill>
                <a:latin typeface="Calibri" panose="020F0502020204030204" pitchFamily="34" charset="0"/>
                <a:ea typeface="Calibri" panose="020F0502020204030204" pitchFamily="34" charset="0"/>
              </a:rPr>
              <a:t>Comment</a:t>
            </a:r>
            <a:r>
              <a:rPr lang="fr-FR" sz="2000" dirty="0">
                <a:latin typeface="Calibri" panose="020F0502020204030204" pitchFamily="34" charset="0"/>
                <a:ea typeface="Calibri" panose="020F0502020204030204" pitchFamily="34" charset="0"/>
              </a:rPr>
              <a:t> prendre en compte la notion « du soucis du détail » ? La détermination dans les choix, dans les décisions, dans l’application (ou non) des consignes ou de la stratégie. Quelles marges de « liberté » données, prises, nécessaires ?</a:t>
            </a:r>
          </a:p>
          <a:p>
            <a:pPr marL="285750" indent="-285750">
              <a:spcAft>
                <a:spcPts val="0"/>
              </a:spcAft>
              <a:buFont typeface="Arial" panose="020B0604020202020204" pitchFamily="34" charset="0"/>
              <a:buChar char="•"/>
            </a:pPr>
            <a:r>
              <a:rPr lang="fr-FR" sz="2000" b="1" dirty="0">
                <a:solidFill>
                  <a:srgbClr val="FF0000"/>
                </a:solidFill>
                <a:latin typeface="Calibri" panose="020F0502020204030204" pitchFamily="34" charset="0"/>
                <a:ea typeface="Calibri" panose="020F0502020204030204" pitchFamily="34" charset="0"/>
              </a:rPr>
              <a:t>Comment</a:t>
            </a:r>
            <a:r>
              <a:rPr lang="fr-FR" sz="2000" dirty="0">
                <a:latin typeface="Calibri" panose="020F0502020204030204" pitchFamily="34" charset="0"/>
                <a:ea typeface="Calibri" panose="020F0502020204030204" pitchFamily="34" charset="0"/>
              </a:rPr>
              <a:t> mettre de l’incertitude dans les certitudes (des autres / de son équipe) ? Bluff vs authenticité – être joueur – quels sont les moments utilisés (</a:t>
            </a:r>
            <a:r>
              <a:rPr lang="fr-FR" sz="2000" dirty="0" err="1">
                <a:latin typeface="Calibri" panose="020F0502020204030204" pitchFamily="34" charset="0"/>
                <a:ea typeface="Calibri" panose="020F0502020204030204" pitchFamily="34" charset="0"/>
              </a:rPr>
              <a:t>conf</a:t>
            </a:r>
            <a:r>
              <a:rPr lang="fr-FR" sz="2000" dirty="0">
                <a:latin typeface="Calibri" panose="020F0502020204030204" pitchFamily="34" charset="0"/>
                <a:ea typeface="Calibri" panose="020F0502020204030204" pitchFamily="34" charset="0"/>
              </a:rPr>
              <a:t> de presse, …)</a:t>
            </a:r>
          </a:p>
          <a:p>
            <a:pPr marL="285750" indent="-285750">
              <a:spcAft>
                <a:spcPts val="0"/>
              </a:spcAft>
              <a:buFont typeface="Arial" panose="020B0604020202020204" pitchFamily="34" charset="0"/>
              <a:buChar char="•"/>
            </a:pPr>
            <a:r>
              <a:rPr lang="fr-FR" sz="2000" dirty="0">
                <a:latin typeface="Calibri" panose="020F0502020204030204" pitchFamily="34" charset="0"/>
                <a:ea typeface="Calibri" panose="020F0502020204030204" pitchFamily="34" charset="0"/>
              </a:rPr>
              <a:t>……..</a:t>
            </a:r>
          </a:p>
        </p:txBody>
      </p:sp>
      <p:sp>
        <p:nvSpPr>
          <p:cNvPr id="3" name="ZoneTexte 2"/>
          <p:cNvSpPr txBox="1"/>
          <p:nvPr/>
        </p:nvSpPr>
        <p:spPr>
          <a:xfrm>
            <a:off x="2544418" y="5934670"/>
            <a:ext cx="8656982" cy="923330"/>
          </a:xfrm>
          <a:prstGeom prst="rect">
            <a:avLst/>
          </a:prstGeom>
          <a:noFill/>
        </p:spPr>
        <p:txBody>
          <a:bodyPr wrap="square" rtlCol="0">
            <a:spAutoFit/>
          </a:bodyPr>
          <a:lstStyle/>
          <a:p>
            <a:r>
              <a:rPr lang="fr-FR" i="1" dirty="0"/>
              <a:t>Cela signifie qu’il y a déjà des réponses </a:t>
            </a:r>
            <a:r>
              <a:rPr lang="fr-FR" b="1" i="1" dirty="0"/>
              <a:t>peut être</a:t>
            </a:r>
            <a:r>
              <a:rPr lang="fr-FR" i="1" dirty="0"/>
              <a:t> pas assez partagées, </a:t>
            </a:r>
            <a:r>
              <a:rPr lang="fr-FR" b="1" i="1" dirty="0"/>
              <a:t>peut-être</a:t>
            </a:r>
            <a:r>
              <a:rPr lang="fr-FR" i="1" dirty="0"/>
              <a:t> pas assez </a:t>
            </a:r>
            <a:r>
              <a:rPr lang="fr-FR" i="1" dirty="0" err="1"/>
              <a:t>re</a:t>
            </a:r>
            <a:r>
              <a:rPr lang="fr-FR" i="1" dirty="0"/>
              <a:t> questionnées (idée d’une culture commune, partagée).</a:t>
            </a:r>
            <a:endParaRPr lang="fr-FR" dirty="0"/>
          </a:p>
          <a:p>
            <a:endParaRPr lang="fr-FR" dirty="0"/>
          </a:p>
        </p:txBody>
      </p:sp>
      <p:pic>
        <p:nvPicPr>
          <p:cNvPr id="8" name="Image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20956" y="6052930"/>
            <a:ext cx="487017" cy="487017"/>
          </a:xfrm>
          <a:prstGeom prst="rect">
            <a:avLst/>
          </a:prstGeom>
        </p:spPr>
      </p:pic>
    </p:spTree>
    <p:extLst>
      <p:ext uri="{BB962C8B-B14F-4D97-AF65-F5344CB8AC3E}">
        <p14:creationId xmlns:p14="http://schemas.microsoft.com/office/powerpoint/2010/main" val="174477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9" name="Rectangle 8"/>
          <p:cNvSpPr/>
          <p:nvPr/>
        </p:nvSpPr>
        <p:spPr>
          <a:xfrm>
            <a:off x="3647660" y="1878497"/>
            <a:ext cx="7782339" cy="3780522"/>
          </a:xfrm>
          <a:prstGeom prst="rect">
            <a:avLst/>
          </a:prstGeom>
        </p:spPr>
        <p:txBody>
          <a:bodyPr wrap="square">
            <a:spAutoFit/>
          </a:bodyPr>
          <a:lstStyle/>
          <a:p>
            <a:pPr lvl="0">
              <a:lnSpc>
                <a:spcPct val="107000"/>
              </a:lnSpc>
              <a:spcAft>
                <a:spcPts val="800"/>
              </a:spcAft>
            </a:pPr>
            <a:r>
              <a:rPr lang="fr-FR" sz="2800" dirty="0">
                <a:ea typeface="Calibri" panose="020F0502020204030204" pitchFamily="34" charset="0"/>
                <a:cs typeface="Times New Roman" panose="02020603050405020304" pitchFamily="18" charset="0"/>
              </a:rPr>
              <a:t>Le travail de capitalisation que nous menons, s’inscrit pour une part dans une démarche d’</a:t>
            </a:r>
            <a:r>
              <a:rPr lang="fr-FR" sz="2800" b="1" dirty="0" err="1">
                <a:ea typeface="Calibri" panose="020F0502020204030204" pitchFamily="34" charset="0"/>
                <a:cs typeface="Times New Roman" panose="02020603050405020304" pitchFamily="18" charset="0"/>
              </a:rPr>
              <a:t>extimisation</a:t>
            </a:r>
            <a:r>
              <a:rPr lang="fr-FR" sz="2800" dirty="0">
                <a:ea typeface="Calibri" panose="020F0502020204030204" pitchFamily="34" charset="0"/>
                <a:cs typeface="Times New Roman" panose="02020603050405020304" pitchFamily="18" charset="0"/>
              </a:rPr>
              <a:t> *, c’est-à-dire un processus qui vise à la communication par des acteurs, de savoirs qui relèvent de l’intime (</a:t>
            </a:r>
            <a:r>
              <a:rPr lang="fr-FR" sz="2800" i="1" dirty="0">
                <a:ea typeface="Calibri" panose="020F0502020204030204" pitchFamily="34" charset="0"/>
                <a:cs typeface="Times New Roman" panose="02020603050405020304" pitchFamily="18" charset="0"/>
              </a:rPr>
              <a:t>qui relève d’un individu et qui sont peu, pas ou pas assez partagés</a:t>
            </a:r>
            <a:r>
              <a:rPr lang="fr-FR" sz="2800" dirty="0">
                <a:ea typeface="Calibri" panose="020F0502020204030204" pitchFamily="34" charset="0"/>
                <a:cs typeface="Times New Roman" panose="02020603050405020304" pitchFamily="18" charset="0"/>
              </a:rPr>
              <a:t>). Les deux processus sous-jacents sont le recul réflexif et l’action même de communication. </a:t>
            </a:r>
            <a:endParaRPr lang="fr-FR" sz="2800" dirty="0">
              <a:effectLst/>
              <a:ea typeface="Calibri" panose="020F0502020204030204" pitchFamily="34" charset="0"/>
              <a:cs typeface="Times New Roman" panose="02020603050405020304" pitchFamily="18" charset="0"/>
            </a:endParaRPr>
          </a:p>
        </p:txBody>
      </p:sp>
      <p:pic>
        <p:nvPicPr>
          <p:cNvPr id="10" name="Image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84715" y="2208350"/>
            <a:ext cx="2657475" cy="3057525"/>
          </a:xfrm>
          <a:prstGeom prst="rect">
            <a:avLst/>
          </a:prstGeom>
        </p:spPr>
      </p:pic>
      <p:sp>
        <p:nvSpPr>
          <p:cNvPr id="11" name="ZoneTexte 10"/>
          <p:cNvSpPr txBox="1"/>
          <p:nvPr/>
        </p:nvSpPr>
        <p:spPr>
          <a:xfrm>
            <a:off x="6033051" y="5963478"/>
            <a:ext cx="4611757" cy="369332"/>
          </a:xfrm>
          <a:prstGeom prst="rect">
            <a:avLst/>
          </a:prstGeom>
          <a:noFill/>
        </p:spPr>
        <p:txBody>
          <a:bodyPr wrap="square" rtlCol="0">
            <a:spAutoFit/>
          </a:bodyPr>
          <a:lstStyle/>
          <a:p>
            <a:r>
              <a:rPr lang="fr-FR" dirty="0"/>
              <a:t>* </a:t>
            </a:r>
            <a:r>
              <a:rPr lang="fr-FR" dirty="0" err="1">
                <a:ea typeface="Calibri" panose="020F0502020204030204" pitchFamily="34" charset="0"/>
                <a:cs typeface="Times New Roman" panose="02020603050405020304" pitchFamily="18" charset="0"/>
              </a:rPr>
              <a:t>ref</a:t>
            </a:r>
            <a:r>
              <a:rPr lang="fr-FR" dirty="0">
                <a:ea typeface="Calibri" panose="020F0502020204030204" pitchFamily="34" charset="0"/>
                <a:cs typeface="Times New Roman" panose="02020603050405020304" pitchFamily="18" charset="0"/>
              </a:rPr>
              <a:t>  thèse de Stephane </a:t>
            </a:r>
            <a:r>
              <a:rPr lang="fr-FR" dirty="0" err="1">
                <a:ea typeface="Calibri" panose="020F0502020204030204" pitchFamily="34" charset="0"/>
                <a:cs typeface="Times New Roman" panose="02020603050405020304" pitchFamily="18" charset="0"/>
              </a:rPr>
              <a:t>Fukazawa-Couckuyt</a:t>
            </a:r>
            <a:r>
              <a:rPr lang="fr-FR" dirty="0">
                <a:ea typeface="Calibri" panose="020F0502020204030204" pitchFamily="34" charset="0"/>
                <a:cs typeface="Times New Roman" panose="02020603050405020304" pitchFamily="18" charset="0"/>
              </a:rPr>
              <a:t> </a:t>
            </a:r>
            <a:endParaRPr lang="fr-FR" dirty="0"/>
          </a:p>
        </p:txBody>
      </p:sp>
    </p:spTree>
    <p:extLst>
      <p:ext uri="{BB962C8B-B14F-4D97-AF65-F5344CB8AC3E}">
        <p14:creationId xmlns:p14="http://schemas.microsoft.com/office/powerpoint/2010/main" val="3216035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0"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8" name="Imag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00591" y="1530626"/>
            <a:ext cx="2491409" cy="2491409"/>
          </a:xfrm>
          <a:prstGeom prst="rect">
            <a:avLst/>
          </a:prstGeom>
        </p:spPr>
      </p:pic>
      <p:sp>
        <p:nvSpPr>
          <p:cNvPr id="2" name="Rectangle 1"/>
          <p:cNvSpPr/>
          <p:nvPr/>
        </p:nvSpPr>
        <p:spPr>
          <a:xfrm>
            <a:off x="-139149" y="1718543"/>
            <a:ext cx="10230928" cy="4216539"/>
          </a:xfrm>
          <a:prstGeom prst="rect">
            <a:avLst/>
          </a:prstGeom>
        </p:spPr>
        <p:txBody>
          <a:bodyPr wrap="square">
            <a:spAutoFit/>
          </a:bodyPr>
          <a:lstStyle/>
          <a:p>
            <a:pPr lvl="1" algn="ctr"/>
            <a:r>
              <a:rPr lang="fr-FR" sz="4000" b="1" dirty="0"/>
              <a:t>3 idées « forces » ont organisé le projet</a:t>
            </a:r>
            <a:r>
              <a:rPr lang="fr-FR" sz="4000" dirty="0"/>
              <a:t> </a:t>
            </a:r>
          </a:p>
          <a:p>
            <a:pPr lvl="1" algn="ctr"/>
            <a:endParaRPr lang="fr-FR" sz="4000" dirty="0"/>
          </a:p>
          <a:p>
            <a:pPr marL="1657350" lvl="3" indent="-285750">
              <a:buFont typeface="Arial" panose="020B0604020202020204" pitchFamily="34" charset="0"/>
              <a:buChar char="•"/>
            </a:pPr>
            <a:r>
              <a:rPr lang="fr-FR" sz="4000" dirty="0"/>
              <a:t>Comment vous avez fait (dans l’action) ?</a:t>
            </a:r>
          </a:p>
          <a:p>
            <a:pPr marL="1657350" lvl="3" indent="-285750">
              <a:buFont typeface="Arial" panose="020B0604020202020204" pitchFamily="34" charset="0"/>
              <a:buChar char="•"/>
            </a:pPr>
            <a:r>
              <a:rPr lang="fr-FR" sz="4000" dirty="0"/>
              <a:t>Comment cela à contribuer à la perf ?</a:t>
            </a:r>
          </a:p>
          <a:p>
            <a:pPr marL="1657350" lvl="3" indent="-285750">
              <a:buFont typeface="Arial" panose="020B0604020202020204" pitchFamily="34" charset="0"/>
              <a:buChar char="•"/>
            </a:pPr>
            <a:r>
              <a:rPr lang="fr-FR" sz="4000" dirty="0"/>
              <a:t>En quoi vous pouvez vous en inspirer, ré interroger ou conforter vos pratiques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Tree>
    <p:extLst>
      <p:ext uri="{BB962C8B-B14F-4D97-AF65-F5344CB8AC3E}">
        <p14:creationId xmlns:p14="http://schemas.microsoft.com/office/powerpoint/2010/main" val="3807686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ZoneTexte 1"/>
          <p:cNvSpPr txBox="1"/>
          <p:nvPr/>
        </p:nvSpPr>
        <p:spPr>
          <a:xfrm>
            <a:off x="5896744" y="1382578"/>
            <a:ext cx="3709357" cy="830997"/>
          </a:xfrm>
          <a:prstGeom prst="rect">
            <a:avLst/>
          </a:prstGeom>
          <a:noFill/>
        </p:spPr>
        <p:txBody>
          <a:bodyPr wrap="square" rtlCol="0">
            <a:spAutoFit/>
          </a:bodyPr>
          <a:lstStyle/>
          <a:p>
            <a:r>
              <a:rPr lang="fr-FR" sz="4800" b="1" dirty="0"/>
              <a:t>ENTRETIENS</a:t>
            </a:r>
          </a:p>
        </p:txBody>
      </p:sp>
      <p:sp>
        <p:nvSpPr>
          <p:cNvPr id="3" name="ZoneTexte 2"/>
          <p:cNvSpPr txBox="1"/>
          <p:nvPr/>
        </p:nvSpPr>
        <p:spPr>
          <a:xfrm>
            <a:off x="1231618" y="1636079"/>
            <a:ext cx="2225614" cy="369332"/>
          </a:xfrm>
          <a:prstGeom prst="rect">
            <a:avLst/>
          </a:prstGeom>
          <a:noFill/>
        </p:spPr>
        <p:txBody>
          <a:bodyPr wrap="square" rtlCol="0">
            <a:spAutoFit/>
          </a:bodyPr>
          <a:lstStyle/>
          <a:p>
            <a:r>
              <a:rPr lang="fr-FR" dirty="0"/>
              <a:t>NOTRE DEMARCHE</a:t>
            </a:r>
          </a:p>
        </p:txBody>
      </p:sp>
      <p:sp>
        <p:nvSpPr>
          <p:cNvPr id="5" name="Rectangle 4"/>
          <p:cNvSpPr/>
          <p:nvPr/>
        </p:nvSpPr>
        <p:spPr>
          <a:xfrm>
            <a:off x="3715175" y="2098637"/>
            <a:ext cx="6096000" cy="4247317"/>
          </a:xfrm>
          <a:prstGeom prst="rect">
            <a:avLst/>
          </a:prstGeom>
        </p:spPr>
        <p:txBody>
          <a:bodyPr>
            <a:spAutoFit/>
          </a:bodyPr>
          <a:lstStyle/>
          <a:p>
            <a:pPr marL="449580">
              <a:spcAft>
                <a:spcPts val="0"/>
              </a:spcAft>
            </a:pPr>
            <a:r>
              <a:rPr lang="fr-FR" dirty="0">
                <a:solidFill>
                  <a:srgbClr val="0070C0"/>
                </a:solidFill>
                <a:latin typeface="Times New Roman" panose="02020603050405020304" pitchFamily="18" charset="0"/>
                <a:ea typeface="Times New Roman" panose="02020603050405020304" pitchFamily="18" charset="0"/>
              </a:rPr>
              <a:t>C’est une démarche </a:t>
            </a:r>
            <a:r>
              <a:rPr lang="fr-FR" sz="2400" b="1" u="sng" dirty="0">
                <a:solidFill>
                  <a:srgbClr val="FF0000"/>
                </a:solidFill>
                <a:latin typeface="Times New Roman" panose="02020603050405020304" pitchFamily="18" charset="0"/>
                <a:ea typeface="Times New Roman" panose="02020603050405020304" pitchFamily="18" charset="0"/>
              </a:rPr>
              <a:t>composite</a:t>
            </a:r>
            <a:r>
              <a:rPr lang="fr-FR" dirty="0">
                <a:solidFill>
                  <a:srgbClr val="0070C0"/>
                </a:solidFill>
                <a:latin typeface="Times New Roman" panose="02020603050405020304" pitchFamily="18" charset="0"/>
                <a:ea typeface="Times New Roman" panose="02020603050405020304" pitchFamily="18" charset="0"/>
              </a:rPr>
              <a:t> qui s’inspire :</a:t>
            </a:r>
            <a:endParaRPr lang="fr-FR" sz="1600" dirty="0">
              <a:latin typeface="Calibri" panose="020F0502020204030204" pitchFamily="34" charset="0"/>
              <a:ea typeface="Calibri" panose="020F0502020204030204" pitchFamily="34"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Des travaux de la thèse de Stéphane </a:t>
            </a:r>
            <a:r>
              <a:rPr lang="fr-FR"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Fukazawa-Couckuyt</a:t>
            </a:r>
            <a:endParaRPr lang="fr-FR"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Du concept de Livre de Connaissance (JL </a:t>
            </a:r>
            <a:r>
              <a:rPr lang="fr-FR"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Ermine</a:t>
            </a: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t>
            </a:r>
            <a:endParaRPr lang="fr-FR"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De la clinique de l’activité </a:t>
            </a:r>
            <a:r>
              <a:rPr lang="fr-FR" sz="1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(Yves Clot - Psychologie du travail)</a:t>
            </a:r>
            <a:endParaRPr lang="fr-FR" sz="14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Des démarches d’entretien semi dirigé/directif</a:t>
            </a:r>
            <a:endParaRPr lang="fr-FR"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Des démarches d’explicitation (</a:t>
            </a:r>
            <a:r>
              <a:rPr lang="fr-FR" sz="1400" dirty="0">
                <a:solidFill>
                  <a:schemeClr val="accent1">
                    <a:lumMod val="75000"/>
                  </a:schemeClr>
                </a:solidFill>
                <a:latin typeface="Times New Roman" panose="02020603050405020304" pitchFamily="18" charset="0"/>
                <a:cs typeface="Times New Roman" panose="02020603050405020304" pitchFamily="18" charset="0"/>
              </a:rPr>
              <a:t>Pierre </a:t>
            </a:r>
            <a:r>
              <a:rPr lang="fr-FR" sz="1400" dirty="0" err="1">
                <a:solidFill>
                  <a:schemeClr val="accent1">
                    <a:lumMod val="75000"/>
                  </a:schemeClr>
                </a:solidFill>
                <a:latin typeface="Times New Roman" panose="02020603050405020304" pitchFamily="18" charset="0"/>
                <a:cs typeface="Times New Roman" panose="02020603050405020304" pitchFamily="18" charset="0"/>
              </a:rPr>
              <a:t>Vermersch</a:t>
            </a:r>
            <a:r>
              <a:rPr lang="fr-FR" sz="1600" dirty="0">
                <a:solidFill>
                  <a:schemeClr val="accent1">
                    <a:lumMod val="75000"/>
                  </a:schemeClr>
                </a:solidFill>
                <a:latin typeface="Times New Roman" panose="02020603050405020304" pitchFamily="18" charset="0"/>
                <a:cs typeface="Times New Roman" panose="02020603050405020304" pitchFamily="18" charset="0"/>
              </a:rPr>
              <a:t>)</a:t>
            </a:r>
            <a:endParaRPr lang="fr-FR"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De l’outil niveaux logiques (PNL)</a:t>
            </a:r>
            <a:endParaRPr lang="fr-FR"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De l’outil ERRC de Kim et </a:t>
            </a:r>
            <a:r>
              <a:rPr lang="fr-FR"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Mauborgne</a:t>
            </a: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De l’ingénierie et capitalisation des connaissances en général</a:t>
            </a:r>
            <a:endParaRPr lang="fr-FR"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Du cadre de référence de l’Observatoire sur les savoirs d’expérience</a:t>
            </a:r>
          </a:p>
          <a:p>
            <a:pPr marL="342900" lvl="0" indent="-342900">
              <a:spcAft>
                <a:spcPts val="0"/>
              </a:spcAft>
              <a:buFont typeface="Symbol" panose="05050102010706020507" pitchFamily="18" charset="2"/>
              <a:buChar char=""/>
            </a:pPr>
            <a:r>
              <a:rPr lang="fr-FR" sz="1600" dirty="0">
                <a:solidFill>
                  <a:schemeClr val="accent1">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Le concept de la complexité  (Edgar Morin – Jean Loui</a:t>
            </a:r>
            <a:r>
              <a:rPr lang="fr-FR"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 </a:t>
            </a:r>
            <a:r>
              <a:rPr lang="fr-FR"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Lemoigne</a:t>
            </a:r>
            <a:r>
              <a:rPr lang="fr-FR" sz="1600" dirty="0">
                <a:solidFill>
                  <a:schemeClr val="accent1">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spcAft>
                <a:spcPts val="0"/>
              </a:spcAft>
              <a:buFont typeface="Symbol" panose="05050102010706020507" pitchFamily="18" charset="2"/>
              <a:buChar char=""/>
            </a:pPr>
            <a:r>
              <a:rPr lang="fr-FR" sz="1600"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(instruction au sosie, entretien d’auto confrontation croisé ou non)</a:t>
            </a:r>
          </a:p>
          <a:p>
            <a:pPr marL="342900" lvl="0" indent="-342900">
              <a:spcAft>
                <a:spcPts val="0"/>
              </a:spcAft>
              <a:buFont typeface="Symbol" panose="05050102010706020507" pitchFamily="18" charset="2"/>
              <a:buChar char=""/>
            </a:pPr>
            <a:r>
              <a:rPr lang="fr-FR" sz="1600"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p>
        </p:txBody>
      </p:sp>
      <p:sp>
        <p:nvSpPr>
          <p:cNvPr id="7" name="Flèche droite 6"/>
          <p:cNvSpPr/>
          <p:nvPr/>
        </p:nvSpPr>
        <p:spPr>
          <a:xfrm>
            <a:off x="3757392" y="1620590"/>
            <a:ext cx="1846053" cy="4054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60766" y="2395742"/>
            <a:ext cx="2247900" cy="2914650"/>
          </a:xfrm>
          <a:prstGeom prst="rect">
            <a:avLst/>
          </a:prstGeom>
        </p:spPr>
      </p:pic>
      <p:pic>
        <p:nvPicPr>
          <p:cNvPr id="9" name="Imag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525305" y="5264718"/>
            <a:ext cx="990959" cy="1002393"/>
          </a:xfrm>
          <a:prstGeom prst="rect">
            <a:avLst/>
          </a:prstGeom>
        </p:spPr>
      </p:pic>
      <p:pic>
        <p:nvPicPr>
          <p:cNvPr id="10" name="Imag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290001" y="3979170"/>
            <a:ext cx="1324901" cy="1297384"/>
          </a:xfrm>
          <a:prstGeom prst="rect">
            <a:avLst/>
          </a:prstGeom>
        </p:spPr>
      </p:pic>
      <p:sp>
        <p:nvSpPr>
          <p:cNvPr id="13" name="Rectangle 12"/>
          <p:cNvSpPr/>
          <p:nvPr/>
        </p:nvSpPr>
        <p:spPr>
          <a:xfrm>
            <a:off x="10222302" y="5131217"/>
            <a:ext cx="1500996" cy="2846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292752" y="1830236"/>
            <a:ext cx="1189007" cy="1189007"/>
          </a:xfrm>
          <a:prstGeom prst="rect">
            <a:avLst/>
          </a:prstGeom>
        </p:spPr>
      </p:pic>
      <p:sp>
        <p:nvSpPr>
          <p:cNvPr id="15" name="ZoneTexte 14"/>
          <p:cNvSpPr txBox="1"/>
          <p:nvPr/>
        </p:nvSpPr>
        <p:spPr>
          <a:xfrm>
            <a:off x="7828669" y="4038731"/>
            <a:ext cx="2156604" cy="677108"/>
          </a:xfrm>
          <a:prstGeom prst="rect">
            <a:avLst/>
          </a:prstGeom>
          <a:noFill/>
        </p:spPr>
        <p:txBody>
          <a:bodyPr wrap="square" rtlCol="0">
            <a:spAutoFit/>
          </a:bodyPr>
          <a:lstStyle/>
          <a:p>
            <a:r>
              <a:rPr lang="fr-FR" sz="1000" dirty="0" err="1">
                <a:solidFill>
                  <a:schemeClr val="accent1">
                    <a:lumMod val="75000"/>
                  </a:schemeClr>
                </a:solidFill>
                <a:latin typeface="Times New Roman" panose="02020603050405020304" pitchFamily="18" charset="0"/>
                <a:cs typeface="Times New Roman" panose="02020603050405020304" pitchFamily="18" charset="0"/>
              </a:rPr>
              <a:t>Eliminate-Reduce-Raise-Create</a:t>
            </a:r>
            <a:endParaRPr lang="fr-FR" sz="10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r>
              <a:rPr lang="fr-FR" sz="10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Eliminer-Réduire-Augmenter-Créer</a:t>
            </a:r>
            <a:endParaRPr lang="fr-FR" sz="10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fr-FR" dirty="0"/>
          </a:p>
        </p:txBody>
      </p:sp>
      <p:pic>
        <p:nvPicPr>
          <p:cNvPr id="16" name="Imag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261370" y="1566151"/>
            <a:ext cx="649857" cy="649857"/>
          </a:xfrm>
          <a:prstGeom prst="rect">
            <a:avLst/>
          </a:prstGeom>
        </p:spPr>
      </p:pic>
      <p:pic>
        <p:nvPicPr>
          <p:cNvPr id="17" name="Image 16"/>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378524" y="2834518"/>
            <a:ext cx="1045198" cy="1131196"/>
          </a:xfrm>
          <a:prstGeom prst="rect">
            <a:avLst/>
          </a:prstGeom>
        </p:spPr>
      </p:pic>
      <p:sp>
        <p:nvSpPr>
          <p:cNvPr id="11" name="Rectangle 10"/>
          <p:cNvSpPr/>
          <p:nvPr/>
        </p:nvSpPr>
        <p:spPr>
          <a:xfrm>
            <a:off x="10316817" y="3737113"/>
            <a:ext cx="228600" cy="3279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64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ZoneTexte 1"/>
          <p:cNvSpPr txBox="1"/>
          <p:nvPr/>
        </p:nvSpPr>
        <p:spPr>
          <a:xfrm>
            <a:off x="2424022" y="1673525"/>
            <a:ext cx="8583283" cy="5201424"/>
          </a:xfrm>
          <a:prstGeom prst="rect">
            <a:avLst/>
          </a:prstGeom>
          <a:noFill/>
        </p:spPr>
        <p:txBody>
          <a:bodyPr wrap="square" rtlCol="0">
            <a:spAutoFit/>
          </a:bodyPr>
          <a:lstStyle/>
          <a:p>
            <a:pPr lvl="1" algn="ctr"/>
            <a:r>
              <a:rPr lang="fr-FR" sz="3200" dirty="0"/>
              <a:t>PREPARER</a:t>
            </a:r>
          </a:p>
          <a:p>
            <a:pPr lvl="1" algn="ctr"/>
            <a:endParaRPr lang="fr-FR" dirty="0"/>
          </a:p>
          <a:p>
            <a:pPr lvl="1" algn="ctr"/>
            <a:r>
              <a:rPr lang="fr-FR" sz="4000" dirty="0"/>
              <a:t>Les JO à court terme</a:t>
            </a:r>
          </a:p>
          <a:p>
            <a:pPr lvl="1" algn="ctr"/>
            <a:r>
              <a:rPr lang="fr-FR" sz="2800" dirty="0"/>
              <a:t>Les prochains championnats du Monde et d’Europe</a:t>
            </a:r>
          </a:p>
          <a:p>
            <a:pPr lvl="1" algn="ctr"/>
            <a:endParaRPr lang="fr-FR" dirty="0"/>
          </a:p>
          <a:p>
            <a:pPr lvl="1" algn="ctr"/>
            <a:endParaRPr lang="fr-FR" dirty="0"/>
          </a:p>
          <a:p>
            <a:pPr lvl="1" algn="ctr"/>
            <a:r>
              <a:rPr lang="fr-FR" sz="2400" dirty="0"/>
              <a:t>REPRODUIRE</a:t>
            </a:r>
          </a:p>
          <a:p>
            <a:pPr lvl="1" algn="ctr"/>
            <a:r>
              <a:rPr lang="fr-FR" sz="2400" dirty="0"/>
              <a:t>S’INSPIRER  pour transformer et/ou changer</a:t>
            </a:r>
          </a:p>
          <a:p>
            <a:pPr lvl="1" algn="ctr"/>
            <a:r>
              <a:rPr lang="fr-FR" sz="2400" dirty="0"/>
              <a:t>SE RE-INTERROGER</a:t>
            </a:r>
          </a:p>
          <a:p>
            <a:pPr lvl="1" algn="ctr"/>
            <a:r>
              <a:rPr lang="fr-FR" sz="2400" dirty="0"/>
              <a:t>Sur ses pratiques</a:t>
            </a:r>
          </a:p>
          <a:p>
            <a:pPr lvl="1" algn="ctr"/>
            <a:endParaRPr lang="fr-FR" dirty="0"/>
          </a:p>
          <a:p>
            <a:pPr lvl="1" algn="ctr"/>
            <a:endParaRPr lang="fr-FR" dirty="0"/>
          </a:p>
          <a:p>
            <a:pPr lvl="1" algn="ctr"/>
            <a:r>
              <a:rPr lang="fr-FR" sz="2800" dirty="0"/>
              <a:t>CONSTRUIRE UN PATRIMOINE/HERITAGE</a:t>
            </a:r>
          </a:p>
          <a:p>
            <a:endParaRPr lang="fr-FR" dirty="0"/>
          </a:p>
        </p:txBody>
      </p:sp>
      <p:pic>
        <p:nvPicPr>
          <p:cNvPr id="3" name="Imag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4942" y="2380890"/>
            <a:ext cx="2826447" cy="2799565"/>
          </a:xfrm>
          <a:prstGeom prst="rect">
            <a:avLst/>
          </a:prstGeom>
        </p:spPr>
      </p:pic>
      <p:sp>
        <p:nvSpPr>
          <p:cNvPr id="5" name="Flèche droite 4"/>
          <p:cNvSpPr/>
          <p:nvPr/>
        </p:nvSpPr>
        <p:spPr>
          <a:xfrm>
            <a:off x="5037826" y="1837427"/>
            <a:ext cx="767751"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droite 6"/>
          <p:cNvSpPr/>
          <p:nvPr/>
        </p:nvSpPr>
        <p:spPr>
          <a:xfrm>
            <a:off x="2999117" y="6208144"/>
            <a:ext cx="767751" cy="2156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Picture 2" descr="C:\Users\sguemard\Pictures\dynamique-olympique-1-1050x788.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761917" y="1824474"/>
            <a:ext cx="1745721" cy="1310122"/>
          </a:xfrm>
          <a:prstGeom prst="rect">
            <a:avLst/>
          </a:prstGeom>
          <a:noFill/>
        </p:spPr>
      </p:pic>
      <p:pic>
        <p:nvPicPr>
          <p:cNvPr id="9" name="Image 8"/>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132249" y="1450423"/>
            <a:ext cx="1500136" cy="1250113"/>
          </a:xfrm>
          <a:prstGeom prst="rect">
            <a:avLst/>
          </a:prstGeom>
        </p:spPr>
      </p:pic>
      <p:pic>
        <p:nvPicPr>
          <p:cNvPr id="11" name="Image 1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252787" y="4935910"/>
            <a:ext cx="1700305" cy="1577033"/>
          </a:xfrm>
          <a:prstGeom prst="rect">
            <a:avLst/>
          </a:prstGeom>
        </p:spPr>
      </p:pic>
    </p:spTree>
    <p:extLst>
      <p:ext uri="{BB962C8B-B14F-4D97-AF65-F5344CB8AC3E}">
        <p14:creationId xmlns:p14="http://schemas.microsoft.com/office/powerpoint/2010/main" val="2980335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ZoneTexte 1"/>
          <p:cNvSpPr txBox="1"/>
          <p:nvPr/>
        </p:nvSpPr>
        <p:spPr>
          <a:xfrm>
            <a:off x="353683" y="2639682"/>
            <a:ext cx="3571335" cy="2431435"/>
          </a:xfrm>
          <a:prstGeom prst="rect">
            <a:avLst/>
          </a:prstGeom>
          <a:noFill/>
        </p:spPr>
        <p:txBody>
          <a:bodyPr wrap="square" rtlCol="0">
            <a:spAutoFit/>
          </a:bodyPr>
          <a:lstStyle/>
          <a:p>
            <a:pPr algn="ctr"/>
            <a:r>
              <a:rPr lang="fr-FR" sz="2400" dirty="0"/>
              <a:t>DETERMINER LE OU LES </a:t>
            </a:r>
            <a:r>
              <a:rPr lang="fr-FR" sz="2400" b="1" dirty="0"/>
              <a:t>PUBLICS CIBLES</a:t>
            </a:r>
          </a:p>
          <a:p>
            <a:endParaRPr lang="fr-FR" dirty="0"/>
          </a:p>
          <a:p>
            <a:pPr algn="ctr"/>
            <a:r>
              <a:rPr lang="fr-FR" i="1" dirty="0"/>
              <a:t>Cela va influer sur le questionnement et la réalisation des  livrables</a:t>
            </a:r>
          </a:p>
          <a:p>
            <a:endParaRPr lang="fr-FR" dirty="0"/>
          </a:p>
          <a:p>
            <a:r>
              <a:rPr lang="fr-FR" sz="1400" dirty="0"/>
              <a:t>Ex: formation du coureur ou </a:t>
            </a:r>
            <a:r>
              <a:rPr lang="fr-FR" sz="1400" b="1" dirty="0">
                <a:solidFill>
                  <a:srgbClr val="FF0000"/>
                </a:solidFill>
              </a:rPr>
              <a:t>préparer les jeux</a:t>
            </a:r>
          </a:p>
        </p:txBody>
      </p:sp>
      <p:sp>
        <p:nvSpPr>
          <p:cNvPr id="7" name="ZoneTexte 6"/>
          <p:cNvSpPr txBox="1"/>
          <p:nvPr/>
        </p:nvSpPr>
        <p:spPr>
          <a:xfrm>
            <a:off x="4103298" y="2567796"/>
            <a:ext cx="3487947" cy="2862322"/>
          </a:xfrm>
          <a:prstGeom prst="rect">
            <a:avLst/>
          </a:prstGeom>
          <a:noFill/>
        </p:spPr>
        <p:txBody>
          <a:bodyPr wrap="square" rtlCol="0">
            <a:spAutoFit/>
          </a:bodyPr>
          <a:lstStyle/>
          <a:p>
            <a:pPr algn="ctr"/>
            <a:r>
              <a:rPr lang="fr-FR" sz="2400" dirty="0"/>
              <a:t>DETERMINER LES </a:t>
            </a:r>
            <a:r>
              <a:rPr lang="fr-FR" sz="2400" b="1" dirty="0"/>
              <a:t>PERSONNES PORTEUSES D’EXPERIENCE</a:t>
            </a:r>
          </a:p>
          <a:p>
            <a:pPr algn="ctr"/>
            <a:r>
              <a:rPr lang="fr-FR" i="1" dirty="0"/>
              <a:t>A partir de critères plus ou moins explicites</a:t>
            </a:r>
          </a:p>
          <a:p>
            <a:endParaRPr lang="fr-FR" dirty="0"/>
          </a:p>
          <a:p>
            <a:pPr algn="ctr"/>
            <a:r>
              <a:rPr lang="fr-FR" dirty="0">
                <a:solidFill>
                  <a:srgbClr val="FF0000"/>
                </a:solidFill>
              </a:rPr>
              <a:t>Impliqué</a:t>
            </a:r>
          </a:p>
          <a:p>
            <a:pPr algn="ctr"/>
            <a:r>
              <a:rPr lang="fr-FR" dirty="0">
                <a:solidFill>
                  <a:srgbClr val="FF0000"/>
                </a:solidFill>
              </a:rPr>
              <a:t>Haut niveau de performance</a:t>
            </a:r>
          </a:p>
          <a:p>
            <a:pPr algn="ctr"/>
            <a:r>
              <a:rPr lang="fr-FR" dirty="0">
                <a:solidFill>
                  <a:srgbClr val="FF0000"/>
                </a:solidFill>
              </a:rPr>
              <a:t>Partage des valeurs</a:t>
            </a:r>
          </a:p>
        </p:txBody>
      </p:sp>
      <p:sp>
        <p:nvSpPr>
          <p:cNvPr id="5" name="ZoneTexte 4"/>
          <p:cNvSpPr txBox="1"/>
          <p:nvPr/>
        </p:nvSpPr>
        <p:spPr>
          <a:xfrm>
            <a:off x="3485072" y="1199072"/>
            <a:ext cx="5029200" cy="738664"/>
          </a:xfrm>
          <a:prstGeom prst="rect">
            <a:avLst/>
          </a:prstGeom>
          <a:noFill/>
        </p:spPr>
        <p:txBody>
          <a:bodyPr wrap="square" rtlCol="0">
            <a:spAutoFit/>
          </a:bodyPr>
          <a:lstStyle/>
          <a:p>
            <a:pPr algn="ctr"/>
            <a:r>
              <a:rPr lang="fr-FR" sz="2400" b="1" dirty="0"/>
              <a:t>PHASE D’ELABORATION DU PROJET   </a:t>
            </a:r>
            <a:r>
              <a:rPr lang="fr-FR" dirty="0"/>
              <a:t>(Hypothèses toujours révisables)</a:t>
            </a:r>
          </a:p>
        </p:txBody>
      </p:sp>
      <p:sp>
        <p:nvSpPr>
          <p:cNvPr id="8" name="ZoneTexte 7"/>
          <p:cNvSpPr txBox="1"/>
          <p:nvPr/>
        </p:nvSpPr>
        <p:spPr>
          <a:xfrm>
            <a:off x="1915065" y="2027206"/>
            <a:ext cx="8859328" cy="461665"/>
          </a:xfrm>
          <a:prstGeom prst="rect">
            <a:avLst/>
          </a:prstGeom>
          <a:noFill/>
        </p:spPr>
        <p:txBody>
          <a:bodyPr wrap="square" rtlCol="0">
            <a:spAutoFit/>
          </a:bodyPr>
          <a:lstStyle/>
          <a:p>
            <a:r>
              <a:rPr lang="fr-FR" sz="2400" b="1" dirty="0">
                <a:solidFill>
                  <a:srgbClr val="FF0000"/>
                </a:solidFill>
              </a:rPr>
              <a:t>3 CHOIX </a:t>
            </a:r>
            <a:r>
              <a:rPr lang="fr-FR" sz="2400" dirty="0">
                <a:solidFill>
                  <a:srgbClr val="FF0000"/>
                </a:solidFill>
              </a:rPr>
              <a:t>à faire  qui se décident en parallèle avec des aller retours</a:t>
            </a:r>
          </a:p>
        </p:txBody>
      </p:sp>
      <p:pic>
        <p:nvPicPr>
          <p:cNvPr id="9" name="Imag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15241" y="5184474"/>
            <a:ext cx="1456426" cy="1456426"/>
          </a:xfrm>
          <a:prstGeom prst="rect">
            <a:avLst/>
          </a:prstGeom>
        </p:spPr>
      </p:pic>
      <p:pic>
        <p:nvPicPr>
          <p:cNvPr id="10" name="Imag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57515" y="5263551"/>
            <a:ext cx="1499557" cy="1499557"/>
          </a:xfrm>
          <a:prstGeom prst="rect">
            <a:avLst/>
          </a:prstGeom>
        </p:spPr>
      </p:pic>
      <p:pic>
        <p:nvPicPr>
          <p:cNvPr id="11" name="Image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093481" y="5056221"/>
            <a:ext cx="1612565" cy="1663757"/>
          </a:xfrm>
          <a:prstGeom prst="rect">
            <a:avLst/>
          </a:prstGeom>
        </p:spPr>
      </p:pic>
      <p:sp>
        <p:nvSpPr>
          <p:cNvPr id="12" name="Rectangle 11"/>
          <p:cNvSpPr/>
          <p:nvPr/>
        </p:nvSpPr>
        <p:spPr>
          <a:xfrm>
            <a:off x="11585275" y="4977442"/>
            <a:ext cx="362310" cy="18201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508410" y="2406769"/>
            <a:ext cx="981973" cy="981973"/>
          </a:xfrm>
          <a:prstGeom prst="rect">
            <a:avLst/>
          </a:prstGeom>
        </p:spPr>
      </p:pic>
      <p:sp>
        <p:nvSpPr>
          <p:cNvPr id="3" name="ZoneTexte 2"/>
          <p:cNvSpPr txBox="1"/>
          <p:nvPr/>
        </p:nvSpPr>
        <p:spPr>
          <a:xfrm>
            <a:off x="7841411" y="2527540"/>
            <a:ext cx="3019245" cy="3323987"/>
          </a:xfrm>
          <a:prstGeom prst="rect">
            <a:avLst/>
          </a:prstGeom>
          <a:noFill/>
        </p:spPr>
        <p:txBody>
          <a:bodyPr wrap="square" rtlCol="0">
            <a:spAutoFit/>
          </a:bodyPr>
          <a:lstStyle/>
          <a:p>
            <a:pPr algn="ctr"/>
            <a:r>
              <a:rPr lang="fr-FR" sz="2400" dirty="0"/>
              <a:t>DETERMINER LES </a:t>
            </a:r>
            <a:r>
              <a:rPr lang="fr-FR" sz="2400" b="1" dirty="0"/>
              <a:t>ILOTS D’EXPLORATION</a:t>
            </a:r>
          </a:p>
          <a:p>
            <a:pPr algn="ctr"/>
            <a:r>
              <a:rPr lang="fr-FR" dirty="0"/>
              <a:t>(pas forcément des thèmes, des problématiques, …) </a:t>
            </a:r>
          </a:p>
          <a:p>
            <a:endParaRPr lang="fr-FR" dirty="0"/>
          </a:p>
          <a:p>
            <a:pPr algn="ctr"/>
            <a:r>
              <a:rPr lang="fr-FR" dirty="0">
                <a:solidFill>
                  <a:srgbClr val="FF0000"/>
                </a:solidFill>
              </a:rPr>
              <a:t>Moment, des choses remarquables, …</a:t>
            </a:r>
          </a:p>
          <a:p>
            <a:pPr algn="ctr"/>
            <a:r>
              <a:rPr lang="fr-FR" dirty="0">
                <a:solidFill>
                  <a:srgbClr val="FF0000"/>
                </a:solidFill>
              </a:rPr>
              <a:t>Comment sélectionner les coureurs (Q Pro), …</a:t>
            </a:r>
          </a:p>
          <a:p>
            <a:endParaRPr lang="fr-FR" dirty="0"/>
          </a:p>
          <a:p>
            <a:pPr algn="ctr"/>
            <a:r>
              <a:rPr lang="fr-FR" dirty="0"/>
              <a:t>dynamique</a:t>
            </a:r>
          </a:p>
        </p:txBody>
      </p:sp>
      <p:sp>
        <p:nvSpPr>
          <p:cNvPr id="14" name="ZoneTexte 13"/>
          <p:cNvSpPr txBox="1"/>
          <p:nvPr/>
        </p:nvSpPr>
        <p:spPr>
          <a:xfrm>
            <a:off x="11084943" y="3183147"/>
            <a:ext cx="923027" cy="707886"/>
          </a:xfrm>
          <a:prstGeom prst="rect">
            <a:avLst/>
          </a:prstGeom>
          <a:noFill/>
        </p:spPr>
        <p:txBody>
          <a:bodyPr wrap="square" rtlCol="0">
            <a:spAutoFit/>
          </a:bodyPr>
          <a:lstStyle/>
          <a:p>
            <a:r>
              <a:rPr lang="fr-FR" sz="1000" dirty="0"/>
              <a:t>Ilots d’expertise et/ou ilots d’exploration</a:t>
            </a:r>
          </a:p>
        </p:txBody>
      </p:sp>
    </p:spTree>
    <p:extLst>
      <p:ext uri="{BB962C8B-B14F-4D97-AF65-F5344CB8AC3E}">
        <p14:creationId xmlns:p14="http://schemas.microsoft.com/office/powerpoint/2010/main" val="3151421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3" name="ZoneTexte 2"/>
          <p:cNvSpPr txBox="1"/>
          <p:nvPr/>
        </p:nvSpPr>
        <p:spPr>
          <a:xfrm>
            <a:off x="5029201" y="2191109"/>
            <a:ext cx="1475117" cy="523220"/>
          </a:xfrm>
          <a:prstGeom prst="rect">
            <a:avLst/>
          </a:prstGeom>
          <a:noFill/>
        </p:spPr>
        <p:txBody>
          <a:bodyPr wrap="square" rtlCol="0">
            <a:spAutoFit/>
          </a:bodyPr>
          <a:lstStyle/>
          <a:p>
            <a:r>
              <a:rPr lang="fr-FR" sz="2800" b="1" dirty="0">
                <a:solidFill>
                  <a:srgbClr val="FF0000"/>
                </a:solidFill>
              </a:rPr>
              <a:t>LA DTN</a:t>
            </a:r>
          </a:p>
        </p:txBody>
      </p:sp>
      <p:sp>
        <p:nvSpPr>
          <p:cNvPr id="7" name="ZoneTexte 6"/>
          <p:cNvSpPr txBox="1"/>
          <p:nvPr/>
        </p:nvSpPr>
        <p:spPr>
          <a:xfrm>
            <a:off x="6961517" y="1673524"/>
            <a:ext cx="2234241" cy="646331"/>
          </a:xfrm>
          <a:prstGeom prst="rect">
            <a:avLst/>
          </a:prstGeom>
          <a:noFill/>
        </p:spPr>
        <p:txBody>
          <a:bodyPr wrap="square" rtlCol="0">
            <a:spAutoFit/>
          </a:bodyPr>
          <a:lstStyle/>
          <a:p>
            <a:r>
              <a:rPr lang="fr-FR" dirty="0"/>
              <a:t>Aussi intérêt sur la </a:t>
            </a:r>
            <a:r>
              <a:rPr lang="fr-FR" u="sng" dirty="0">
                <a:solidFill>
                  <a:srgbClr val="0070C0"/>
                </a:solidFill>
              </a:rPr>
              <a:t>démarche</a:t>
            </a:r>
          </a:p>
        </p:txBody>
      </p:sp>
      <p:sp>
        <p:nvSpPr>
          <p:cNvPr id="8" name="ZoneTexte 7"/>
          <p:cNvSpPr txBox="1"/>
          <p:nvPr/>
        </p:nvSpPr>
        <p:spPr>
          <a:xfrm>
            <a:off x="4477109" y="3062377"/>
            <a:ext cx="2337759" cy="3416320"/>
          </a:xfrm>
          <a:prstGeom prst="rect">
            <a:avLst/>
          </a:prstGeom>
          <a:noFill/>
        </p:spPr>
        <p:txBody>
          <a:bodyPr wrap="square" rtlCol="0">
            <a:spAutoFit/>
          </a:bodyPr>
          <a:lstStyle/>
          <a:p>
            <a:pPr algn="ctr"/>
            <a:r>
              <a:rPr lang="fr-FR" b="1" dirty="0">
                <a:solidFill>
                  <a:srgbClr val="FF0000"/>
                </a:solidFill>
              </a:rPr>
              <a:t>Collectif route</a:t>
            </a:r>
            <a:r>
              <a:rPr lang="fr-FR" dirty="0">
                <a:solidFill>
                  <a:srgbClr val="FF0000"/>
                </a:solidFill>
              </a:rPr>
              <a:t>:</a:t>
            </a:r>
          </a:p>
          <a:p>
            <a:pPr algn="ctr"/>
            <a:r>
              <a:rPr lang="fr-FR" b="1" dirty="0">
                <a:solidFill>
                  <a:srgbClr val="FF0000"/>
                </a:solidFill>
              </a:rPr>
              <a:t>Femme</a:t>
            </a:r>
          </a:p>
          <a:p>
            <a:pPr algn="ctr"/>
            <a:r>
              <a:rPr lang="fr-FR" b="1" dirty="0">
                <a:solidFill>
                  <a:srgbClr val="FF0000"/>
                </a:solidFill>
              </a:rPr>
              <a:t>Homme</a:t>
            </a:r>
          </a:p>
          <a:p>
            <a:pPr algn="ctr"/>
            <a:r>
              <a:rPr lang="fr-FR" b="1" dirty="0">
                <a:solidFill>
                  <a:srgbClr val="FF0000"/>
                </a:solidFill>
              </a:rPr>
              <a:t>Senior </a:t>
            </a:r>
          </a:p>
          <a:p>
            <a:pPr marL="285750" indent="-285750" algn="ctr">
              <a:buFontTx/>
              <a:buChar char="-"/>
            </a:pPr>
            <a:r>
              <a:rPr lang="fr-FR" dirty="0"/>
              <a:t>23</a:t>
            </a:r>
          </a:p>
          <a:p>
            <a:pPr algn="ctr"/>
            <a:r>
              <a:rPr lang="fr-FR" dirty="0"/>
              <a:t>Junior</a:t>
            </a:r>
          </a:p>
          <a:p>
            <a:pPr algn="ctr"/>
            <a:r>
              <a:rPr lang="fr-FR" dirty="0"/>
              <a:t>(</a:t>
            </a:r>
            <a:r>
              <a:rPr lang="fr-FR" dirty="0">
                <a:solidFill>
                  <a:srgbClr val="FF0000"/>
                </a:solidFill>
              </a:rPr>
              <a:t>Staff</a:t>
            </a:r>
            <a:r>
              <a:rPr lang="fr-FR" dirty="0"/>
              <a:t>: managers sélectionneurs – manager course – logisticiens – </a:t>
            </a:r>
            <a:r>
              <a:rPr lang="fr-FR" dirty="0" err="1"/>
              <a:t>equipe</a:t>
            </a:r>
            <a:r>
              <a:rPr lang="fr-FR" dirty="0"/>
              <a:t> </a:t>
            </a:r>
            <a:r>
              <a:rPr lang="fr-FR" dirty="0" err="1"/>
              <a:t>kine</a:t>
            </a:r>
            <a:r>
              <a:rPr lang="fr-FR" dirty="0"/>
              <a:t>/</a:t>
            </a:r>
            <a:r>
              <a:rPr lang="fr-FR" dirty="0" err="1"/>
              <a:t>nut</a:t>
            </a:r>
            <a:r>
              <a:rPr lang="fr-FR" dirty="0"/>
              <a:t> – </a:t>
            </a:r>
            <a:r>
              <a:rPr lang="fr-FR" dirty="0" err="1"/>
              <a:t>P.phy</a:t>
            </a:r>
            <a:r>
              <a:rPr lang="fr-FR" dirty="0"/>
              <a:t> – </a:t>
            </a:r>
            <a:r>
              <a:rPr lang="fr-FR" dirty="0" err="1"/>
              <a:t>P.ment</a:t>
            </a:r>
            <a:r>
              <a:rPr lang="fr-FR" dirty="0"/>
              <a:t>. - …</a:t>
            </a:r>
          </a:p>
        </p:txBody>
      </p:sp>
      <p:sp>
        <p:nvSpPr>
          <p:cNvPr id="9" name="ZoneTexte 8"/>
          <p:cNvSpPr txBox="1"/>
          <p:nvPr/>
        </p:nvSpPr>
        <p:spPr>
          <a:xfrm>
            <a:off x="9704716" y="2812212"/>
            <a:ext cx="1285336" cy="646331"/>
          </a:xfrm>
          <a:prstGeom prst="rect">
            <a:avLst/>
          </a:prstGeom>
          <a:noFill/>
        </p:spPr>
        <p:txBody>
          <a:bodyPr wrap="square" rtlCol="0">
            <a:spAutoFit/>
          </a:bodyPr>
          <a:lstStyle/>
          <a:p>
            <a:r>
              <a:rPr lang="fr-FR" dirty="0"/>
              <a:t>Les autres collectifs</a:t>
            </a:r>
          </a:p>
        </p:txBody>
      </p:sp>
      <p:sp>
        <p:nvSpPr>
          <p:cNvPr id="10" name="ZoneTexte 9"/>
          <p:cNvSpPr txBox="1"/>
          <p:nvPr/>
        </p:nvSpPr>
        <p:spPr>
          <a:xfrm>
            <a:off x="8890958" y="5716439"/>
            <a:ext cx="1285336" cy="646331"/>
          </a:xfrm>
          <a:prstGeom prst="rect">
            <a:avLst/>
          </a:prstGeom>
          <a:noFill/>
        </p:spPr>
        <p:txBody>
          <a:bodyPr wrap="square" rtlCol="0">
            <a:spAutoFit/>
          </a:bodyPr>
          <a:lstStyle/>
          <a:p>
            <a:r>
              <a:rPr lang="fr-FR" dirty="0"/>
              <a:t>Les coureurs</a:t>
            </a:r>
          </a:p>
        </p:txBody>
      </p:sp>
      <p:sp>
        <p:nvSpPr>
          <p:cNvPr id="11" name="ZoneTexte 10"/>
          <p:cNvSpPr txBox="1"/>
          <p:nvPr/>
        </p:nvSpPr>
        <p:spPr>
          <a:xfrm>
            <a:off x="5181598" y="1325593"/>
            <a:ext cx="1285336" cy="369332"/>
          </a:xfrm>
          <a:prstGeom prst="rect">
            <a:avLst/>
          </a:prstGeom>
          <a:noFill/>
        </p:spPr>
        <p:txBody>
          <a:bodyPr wrap="square" rtlCol="0">
            <a:spAutoFit/>
          </a:bodyPr>
          <a:lstStyle/>
          <a:p>
            <a:r>
              <a:rPr lang="fr-FR" dirty="0"/>
              <a:t>Les élus</a:t>
            </a:r>
          </a:p>
        </p:txBody>
      </p:sp>
      <p:sp>
        <p:nvSpPr>
          <p:cNvPr id="13" name="ZoneTexte 12"/>
          <p:cNvSpPr txBox="1"/>
          <p:nvPr/>
        </p:nvSpPr>
        <p:spPr>
          <a:xfrm>
            <a:off x="379563" y="1595885"/>
            <a:ext cx="3571335" cy="2215991"/>
          </a:xfrm>
          <a:prstGeom prst="rect">
            <a:avLst/>
          </a:prstGeom>
          <a:noFill/>
        </p:spPr>
        <p:txBody>
          <a:bodyPr wrap="square" rtlCol="0">
            <a:spAutoFit/>
          </a:bodyPr>
          <a:lstStyle/>
          <a:p>
            <a:pPr algn="ctr"/>
            <a:r>
              <a:rPr lang="fr-FR" sz="2400" dirty="0"/>
              <a:t>DETERMINER LE OU LES </a:t>
            </a:r>
            <a:r>
              <a:rPr lang="fr-FR" sz="2400" b="1" dirty="0"/>
              <a:t>PUBLICS CIBLES</a:t>
            </a:r>
          </a:p>
          <a:p>
            <a:endParaRPr lang="fr-FR" dirty="0"/>
          </a:p>
          <a:p>
            <a:pPr algn="ctr"/>
            <a:r>
              <a:rPr lang="fr-FR" i="1" dirty="0"/>
              <a:t>Cela va influer sur le questionnement et la réalisation des  livrables</a:t>
            </a:r>
          </a:p>
          <a:p>
            <a:endParaRPr lang="fr-FR" dirty="0"/>
          </a:p>
        </p:txBody>
      </p:sp>
      <p:pic>
        <p:nvPicPr>
          <p:cNvPr id="14" name="Imag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50343" y="4270074"/>
            <a:ext cx="2155166" cy="2155166"/>
          </a:xfrm>
          <a:prstGeom prst="rect">
            <a:avLst/>
          </a:prstGeom>
        </p:spPr>
      </p:pic>
      <p:sp>
        <p:nvSpPr>
          <p:cNvPr id="15" name="Flèche droite 14"/>
          <p:cNvSpPr/>
          <p:nvPr/>
        </p:nvSpPr>
        <p:spPr>
          <a:xfrm rot="1229700">
            <a:off x="3562709" y="3717988"/>
            <a:ext cx="1354348" cy="52621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Flèche droite 15"/>
          <p:cNvSpPr/>
          <p:nvPr/>
        </p:nvSpPr>
        <p:spPr>
          <a:xfrm>
            <a:off x="3568459" y="2222741"/>
            <a:ext cx="1354348" cy="52621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droite 16"/>
          <p:cNvSpPr/>
          <p:nvPr/>
        </p:nvSpPr>
        <p:spPr>
          <a:xfrm rot="20675963">
            <a:off x="4065915" y="1607390"/>
            <a:ext cx="997790" cy="2041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lèche droite 17"/>
          <p:cNvSpPr/>
          <p:nvPr/>
        </p:nvSpPr>
        <p:spPr>
          <a:xfrm rot="8668150">
            <a:off x="6345218" y="2132149"/>
            <a:ext cx="567426" cy="142183"/>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
        <p:nvSpPr>
          <p:cNvPr id="19" name="Flèche droite 18"/>
          <p:cNvSpPr/>
          <p:nvPr/>
        </p:nvSpPr>
        <p:spPr>
          <a:xfrm rot="764075">
            <a:off x="6717625" y="2654283"/>
            <a:ext cx="2830558" cy="3316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Flèche droite 19"/>
          <p:cNvSpPr/>
          <p:nvPr/>
        </p:nvSpPr>
        <p:spPr>
          <a:xfrm rot="2151498">
            <a:off x="9111420" y="2362187"/>
            <a:ext cx="567426" cy="142183"/>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
        <p:nvSpPr>
          <p:cNvPr id="21" name="Flèche droite 20"/>
          <p:cNvSpPr/>
          <p:nvPr/>
        </p:nvSpPr>
        <p:spPr>
          <a:xfrm rot="897311">
            <a:off x="6757957" y="5678595"/>
            <a:ext cx="2071770" cy="2476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2" name="Image 2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310003" y="3847380"/>
            <a:ext cx="1732472" cy="1732472"/>
          </a:xfrm>
          <a:prstGeom prst="rect">
            <a:avLst/>
          </a:prstGeom>
        </p:spPr>
      </p:pic>
      <p:sp>
        <p:nvSpPr>
          <p:cNvPr id="2" name="ZoneTexte 1"/>
          <p:cNvSpPr txBox="1"/>
          <p:nvPr/>
        </p:nvSpPr>
        <p:spPr>
          <a:xfrm>
            <a:off x="9790981" y="4589253"/>
            <a:ext cx="1121434" cy="246221"/>
          </a:xfrm>
          <a:prstGeom prst="rect">
            <a:avLst/>
          </a:prstGeom>
          <a:noFill/>
        </p:spPr>
        <p:txBody>
          <a:bodyPr wrap="square" rtlCol="0">
            <a:spAutoFit/>
          </a:bodyPr>
          <a:lstStyle/>
          <a:p>
            <a:r>
              <a:rPr lang="fr-FR" sz="1000" dirty="0"/>
              <a:t>2 dimensions</a:t>
            </a:r>
          </a:p>
        </p:txBody>
      </p:sp>
    </p:spTree>
    <p:extLst>
      <p:ext uri="{BB962C8B-B14F-4D97-AF65-F5344CB8AC3E}">
        <p14:creationId xmlns:p14="http://schemas.microsoft.com/office/powerpoint/2010/main" val="1070540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Rectangle 1"/>
          <p:cNvSpPr/>
          <p:nvPr/>
        </p:nvSpPr>
        <p:spPr>
          <a:xfrm>
            <a:off x="1434860" y="1488404"/>
            <a:ext cx="8563156" cy="3785652"/>
          </a:xfrm>
          <a:prstGeom prst="rect">
            <a:avLst/>
          </a:prstGeom>
        </p:spPr>
        <p:txBody>
          <a:bodyPr wrap="square">
            <a:spAutoFit/>
          </a:bodyPr>
          <a:lstStyle/>
          <a:p>
            <a:pPr marL="342900" indent="-342900">
              <a:buFont typeface="Symbol" panose="05050102010706020507" pitchFamily="18" charset="2"/>
              <a:buChar char=""/>
            </a:pPr>
            <a:r>
              <a:rPr lang="fr-FR" sz="2400" dirty="0">
                <a:latin typeface="Times New Roman" panose="02020603050405020304" pitchFamily="18" charset="0"/>
                <a:ea typeface="Calibri" panose="020F0502020204030204" pitchFamily="34" charset="0"/>
                <a:cs typeface="Times New Roman" panose="02020603050405020304" pitchFamily="18" charset="0"/>
              </a:rPr>
              <a:t>« Transformer l’expérience en connaissance partageable » (De </a:t>
            </a:r>
            <a:r>
              <a:rPr lang="fr-FR" sz="2400" dirty="0" err="1">
                <a:latin typeface="Times New Roman" panose="02020603050405020304" pitchFamily="18" charset="0"/>
                <a:ea typeface="Calibri" panose="020F0502020204030204" pitchFamily="34" charset="0"/>
                <a:cs typeface="Times New Roman" panose="02020603050405020304" pitchFamily="18" charset="0"/>
              </a:rPr>
              <a:t>Zutter</a:t>
            </a:r>
            <a:r>
              <a:rPr lang="fr-FR" sz="2400" dirty="0">
                <a:latin typeface="Times New Roman" panose="02020603050405020304" pitchFamily="18" charset="0"/>
                <a:ea typeface="Calibri" panose="020F0502020204030204" pitchFamily="34" charset="0"/>
                <a:cs typeface="Times New Roman" panose="02020603050405020304" pitchFamily="18" charset="0"/>
              </a:rPr>
              <a:t>). Le principal enjeu, est de partir de l’expérience singulière de chaque  expert pour faire émerger des connaissances utiles pour les acteurs de la haute performance sportive. C’est cette mission que porte l’observatoire principalement. </a:t>
            </a:r>
          </a:p>
          <a:p>
            <a:pPr marL="342900" indent="-342900">
              <a:buFont typeface="Symbol" panose="05050102010706020507" pitchFamily="18" charset="2"/>
              <a:buChar char=""/>
            </a:pPr>
            <a:endParaRPr lang="fr-FR" sz="24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Symbol" panose="05050102010706020507" pitchFamily="18" charset="2"/>
              <a:buChar char=""/>
            </a:pPr>
            <a:r>
              <a:rPr lang="fr-FR" sz="24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Le travail de l’expérience »</a:t>
            </a:r>
            <a:r>
              <a:rPr lang="fr-FR"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dont la finalité est la transformation de la pratique de la personne qui </a:t>
            </a:r>
            <a:r>
              <a:rPr lang="fr-FR" sz="24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travaille son expérience »</a:t>
            </a:r>
            <a:r>
              <a:rPr lang="fr-FR"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Du fait que les personnes expertes sont aussi des cibles, ce projet porte les deux dimensions. </a:t>
            </a:r>
            <a:endParaRPr lang="fr-FR"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2685690" y="5581139"/>
            <a:ext cx="6096000" cy="923330"/>
          </a:xfrm>
          <a:prstGeom prst="rect">
            <a:avLst/>
          </a:prstGeom>
        </p:spPr>
        <p:txBody>
          <a:bodyPr>
            <a:spAutoFit/>
          </a:bodyPr>
          <a:lstStyle/>
          <a:p>
            <a:pPr algn="ctr"/>
            <a:r>
              <a:rPr lang="fr-FR" dirty="0"/>
              <a:t>Articuler </a:t>
            </a:r>
          </a:p>
          <a:p>
            <a:pPr algn="ctr"/>
            <a:r>
              <a:rPr lang="fr-FR" b="1" dirty="0"/>
              <a:t>Débriefing</a:t>
            </a:r>
            <a:r>
              <a:rPr lang="fr-FR" dirty="0"/>
              <a:t> (court terme/BAD/</a:t>
            </a:r>
            <a:r>
              <a:rPr lang="fr-FR" dirty="0" err="1"/>
              <a:t>récurence</a:t>
            </a:r>
            <a:r>
              <a:rPr lang="fr-FR" dirty="0"/>
              <a:t>)</a:t>
            </a:r>
          </a:p>
          <a:p>
            <a:pPr algn="ctr"/>
            <a:r>
              <a:rPr lang="fr-FR" b="1" dirty="0"/>
              <a:t>Capitalisation</a:t>
            </a:r>
            <a:r>
              <a:rPr lang="fr-FR" dirty="0"/>
              <a:t> (court, moyen, long terme/patrimoine/focalisé)</a:t>
            </a:r>
          </a:p>
        </p:txBody>
      </p:sp>
      <p:sp>
        <p:nvSpPr>
          <p:cNvPr id="5" name="Flèche droite 4"/>
          <p:cNvSpPr/>
          <p:nvPr/>
        </p:nvSpPr>
        <p:spPr>
          <a:xfrm>
            <a:off x="845389" y="5909094"/>
            <a:ext cx="1423358" cy="3364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91988" y="1873604"/>
            <a:ext cx="2300012" cy="1309544"/>
          </a:xfrm>
          <a:prstGeom prst="rect">
            <a:avLst/>
          </a:prstGeom>
        </p:spPr>
      </p:pic>
      <p:pic>
        <p:nvPicPr>
          <p:cNvPr id="8" name="Imag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3581" y="4088920"/>
            <a:ext cx="1585823" cy="1585823"/>
          </a:xfrm>
          <a:prstGeom prst="rect">
            <a:avLst/>
          </a:prstGeom>
        </p:spPr>
      </p:pic>
      <p:sp>
        <p:nvSpPr>
          <p:cNvPr id="9" name="Rectangle 8"/>
          <p:cNvSpPr/>
          <p:nvPr/>
        </p:nvSpPr>
        <p:spPr>
          <a:xfrm>
            <a:off x="8077201" y="4969142"/>
            <a:ext cx="3853132" cy="923330"/>
          </a:xfrm>
          <a:prstGeom prst="rect">
            <a:avLst/>
          </a:prstGeom>
        </p:spPr>
        <p:txBody>
          <a:bodyPr wrap="square">
            <a:spAutoFit/>
          </a:bodyPr>
          <a:lstStyle/>
          <a:p>
            <a:r>
              <a:rPr lang="fr-FR" dirty="0">
                <a:latin typeface="Times New Roman" panose="02020603050405020304" pitchFamily="18" charset="0"/>
                <a:ea typeface="Times New Roman" panose="02020603050405020304" pitchFamily="18" charset="0"/>
              </a:rPr>
              <a:t>« J'apprécie cet exercice déjà, ça c'est une première chose, j'espère que ça nous fera grandir »</a:t>
            </a:r>
            <a:endParaRPr lang="fr-FR" dirty="0"/>
          </a:p>
        </p:txBody>
      </p:sp>
      <p:pic>
        <p:nvPicPr>
          <p:cNvPr id="10" name="Imag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5724" y="2070339"/>
            <a:ext cx="981973" cy="981973"/>
          </a:xfrm>
          <a:prstGeom prst="rect">
            <a:avLst/>
          </a:prstGeom>
        </p:spPr>
      </p:pic>
    </p:spTree>
    <p:extLst>
      <p:ext uri="{BB962C8B-B14F-4D97-AF65-F5344CB8AC3E}">
        <p14:creationId xmlns:p14="http://schemas.microsoft.com/office/powerpoint/2010/main" val="34098318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0"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3" name="Rectangle 2"/>
          <p:cNvSpPr/>
          <p:nvPr/>
        </p:nvSpPr>
        <p:spPr>
          <a:xfrm>
            <a:off x="6656639" y="5073135"/>
            <a:ext cx="5535361" cy="369332"/>
          </a:xfrm>
          <a:prstGeom prst="rect">
            <a:avLst/>
          </a:prstGeom>
        </p:spPr>
        <p:txBody>
          <a:bodyPr wrap="none">
            <a:spAutoFit/>
          </a:bodyPr>
          <a:lstStyle/>
          <a:p>
            <a:pPr fontAlgn="b"/>
            <a:r>
              <a:rPr lang="fr-FR" dirty="0"/>
              <a:t>Manager sélectionneur route des U23 </a:t>
            </a:r>
            <a:r>
              <a:rPr lang="fr-FR" dirty="0">
                <a:solidFill>
                  <a:schemeClr val="dk1"/>
                </a:solidFill>
              </a:rPr>
              <a:t>équipe de FRANCE</a:t>
            </a:r>
            <a:endParaRPr lang="fr-FR" dirty="0">
              <a:solidFill>
                <a:srgbClr val="000000"/>
              </a:solidFill>
              <a:latin typeface="Calibri" panose="020F0502020204030204" pitchFamily="34" charset="0"/>
            </a:endParaRPr>
          </a:p>
        </p:txBody>
      </p:sp>
      <p:sp>
        <p:nvSpPr>
          <p:cNvPr id="7" name="Rectangle 6"/>
          <p:cNvSpPr/>
          <p:nvPr/>
        </p:nvSpPr>
        <p:spPr>
          <a:xfrm>
            <a:off x="5092262" y="1579436"/>
            <a:ext cx="1507144" cy="369332"/>
          </a:xfrm>
          <a:prstGeom prst="rect">
            <a:avLst/>
          </a:prstGeom>
        </p:spPr>
        <p:txBody>
          <a:bodyPr wrap="none">
            <a:spAutoFit/>
          </a:bodyPr>
          <a:lstStyle/>
          <a:p>
            <a:pPr fontAlgn="b"/>
            <a:r>
              <a:rPr lang="fr-FR" dirty="0"/>
              <a:t>Cyrille PERRIN</a:t>
            </a:r>
            <a:endParaRPr lang="fr-FR" dirty="0">
              <a:solidFill>
                <a:srgbClr val="000000"/>
              </a:solidFill>
              <a:latin typeface="Calibri" panose="020F0502020204030204" pitchFamily="34" charset="0"/>
            </a:endParaRPr>
          </a:p>
        </p:txBody>
      </p:sp>
      <p:sp>
        <p:nvSpPr>
          <p:cNvPr id="8" name="Rectangle 7"/>
          <p:cNvSpPr/>
          <p:nvPr/>
        </p:nvSpPr>
        <p:spPr>
          <a:xfrm>
            <a:off x="5071957" y="2804387"/>
            <a:ext cx="1703030" cy="369332"/>
          </a:xfrm>
          <a:prstGeom prst="rect">
            <a:avLst/>
          </a:prstGeom>
        </p:spPr>
        <p:txBody>
          <a:bodyPr wrap="none">
            <a:spAutoFit/>
          </a:bodyPr>
          <a:lstStyle/>
          <a:p>
            <a:pPr fontAlgn="b"/>
            <a:r>
              <a:rPr lang="fr-FR" dirty="0"/>
              <a:t>Simon BEAUFILS</a:t>
            </a:r>
            <a:endParaRPr lang="fr-FR" dirty="0">
              <a:solidFill>
                <a:srgbClr val="000000"/>
              </a:solidFill>
              <a:latin typeface="Calibri" panose="020F0502020204030204" pitchFamily="34" charset="0"/>
            </a:endParaRPr>
          </a:p>
        </p:txBody>
      </p:sp>
      <p:sp>
        <p:nvSpPr>
          <p:cNvPr id="9" name="Rectangle 8"/>
          <p:cNvSpPr/>
          <p:nvPr/>
        </p:nvSpPr>
        <p:spPr>
          <a:xfrm>
            <a:off x="4977812" y="3408236"/>
            <a:ext cx="2012089" cy="369332"/>
          </a:xfrm>
          <a:prstGeom prst="rect">
            <a:avLst/>
          </a:prstGeom>
        </p:spPr>
        <p:txBody>
          <a:bodyPr wrap="none">
            <a:spAutoFit/>
          </a:bodyPr>
          <a:lstStyle/>
          <a:p>
            <a:pPr fontAlgn="b"/>
            <a:r>
              <a:rPr lang="fr-FR" dirty="0"/>
              <a:t>Emmanuel BRUNET</a:t>
            </a:r>
            <a:endParaRPr lang="fr-FR" dirty="0">
              <a:solidFill>
                <a:srgbClr val="000000"/>
              </a:solidFill>
              <a:latin typeface="Calibri" panose="020F0502020204030204" pitchFamily="34" charset="0"/>
            </a:endParaRPr>
          </a:p>
        </p:txBody>
      </p:sp>
      <p:sp>
        <p:nvSpPr>
          <p:cNvPr id="10" name="Rectangle 9"/>
          <p:cNvSpPr/>
          <p:nvPr/>
        </p:nvSpPr>
        <p:spPr>
          <a:xfrm>
            <a:off x="5181624" y="3968954"/>
            <a:ext cx="1656223" cy="369332"/>
          </a:xfrm>
          <a:prstGeom prst="rect">
            <a:avLst/>
          </a:prstGeom>
        </p:spPr>
        <p:txBody>
          <a:bodyPr wrap="none">
            <a:spAutoFit/>
          </a:bodyPr>
          <a:lstStyle/>
          <a:p>
            <a:pPr fontAlgn="b"/>
            <a:r>
              <a:rPr lang="fr-FR" dirty="0"/>
              <a:t>Rudy MOLLARD</a:t>
            </a:r>
            <a:endParaRPr lang="fr-FR" dirty="0">
              <a:solidFill>
                <a:srgbClr val="000000"/>
              </a:solidFill>
              <a:latin typeface="Calibri" panose="020F0502020204030204" pitchFamily="34" charset="0"/>
            </a:endParaRPr>
          </a:p>
        </p:txBody>
      </p:sp>
      <p:sp>
        <p:nvSpPr>
          <p:cNvPr id="11" name="Rectangle 10"/>
          <p:cNvSpPr/>
          <p:nvPr/>
        </p:nvSpPr>
        <p:spPr>
          <a:xfrm>
            <a:off x="4413140" y="5064508"/>
            <a:ext cx="2315827" cy="369332"/>
          </a:xfrm>
          <a:prstGeom prst="rect">
            <a:avLst/>
          </a:prstGeom>
        </p:spPr>
        <p:txBody>
          <a:bodyPr wrap="none">
            <a:spAutoFit/>
          </a:bodyPr>
          <a:lstStyle/>
          <a:p>
            <a:r>
              <a:rPr lang="fr-FR" dirty="0"/>
              <a:t>Pierre Yves CHATELON </a:t>
            </a:r>
          </a:p>
        </p:txBody>
      </p:sp>
      <p:sp>
        <p:nvSpPr>
          <p:cNvPr id="12" name="Rectangle 11"/>
          <p:cNvSpPr/>
          <p:nvPr/>
        </p:nvSpPr>
        <p:spPr>
          <a:xfrm>
            <a:off x="4919419" y="2183284"/>
            <a:ext cx="2042610" cy="369332"/>
          </a:xfrm>
          <a:prstGeom prst="rect">
            <a:avLst/>
          </a:prstGeom>
        </p:spPr>
        <p:txBody>
          <a:bodyPr wrap="none">
            <a:spAutoFit/>
          </a:bodyPr>
          <a:lstStyle/>
          <a:p>
            <a:pPr fontAlgn="b"/>
            <a:r>
              <a:rPr lang="fr-FR" dirty="0"/>
              <a:t>Franck ALAPHILIPPE</a:t>
            </a:r>
            <a:endParaRPr lang="fr-FR" dirty="0">
              <a:solidFill>
                <a:srgbClr val="000000"/>
              </a:solidFill>
              <a:latin typeface="Calibri" panose="020F0502020204030204" pitchFamily="34" charset="0"/>
            </a:endParaRPr>
          </a:p>
        </p:txBody>
      </p:sp>
      <p:sp>
        <p:nvSpPr>
          <p:cNvPr id="13" name="Rectangle 12"/>
          <p:cNvSpPr/>
          <p:nvPr/>
        </p:nvSpPr>
        <p:spPr>
          <a:xfrm>
            <a:off x="5036201" y="4546923"/>
            <a:ext cx="1947071" cy="369332"/>
          </a:xfrm>
          <a:prstGeom prst="rect">
            <a:avLst/>
          </a:prstGeom>
        </p:spPr>
        <p:txBody>
          <a:bodyPr wrap="none">
            <a:spAutoFit/>
          </a:bodyPr>
          <a:lstStyle/>
          <a:p>
            <a:pPr fontAlgn="ctr"/>
            <a:r>
              <a:rPr lang="fr-FR" dirty="0"/>
              <a:t>Thomas VOECKLER</a:t>
            </a:r>
            <a:endParaRPr lang="fr-FR" dirty="0">
              <a:solidFill>
                <a:srgbClr val="000000"/>
              </a:solidFill>
              <a:latin typeface="Calibri" panose="020F0502020204030204" pitchFamily="34" charset="0"/>
            </a:endParaRPr>
          </a:p>
        </p:txBody>
      </p:sp>
      <p:sp>
        <p:nvSpPr>
          <p:cNvPr id="14" name="Rectangle 13"/>
          <p:cNvSpPr/>
          <p:nvPr/>
        </p:nvSpPr>
        <p:spPr>
          <a:xfrm>
            <a:off x="4899943" y="5607972"/>
            <a:ext cx="2012089" cy="369332"/>
          </a:xfrm>
          <a:prstGeom prst="rect">
            <a:avLst/>
          </a:prstGeom>
        </p:spPr>
        <p:txBody>
          <a:bodyPr wrap="none">
            <a:spAutoFit/>
          </a:bodyPr>
          <a:lstStyle/>
          <a:p>
            <a:pPr fontAlgn="ctr"/>
            <a:r>
              <a:rPr lang="fr-FR" b="1" dirty="0">
                <a:solidFill>
                  <a:srgbClr val="FF0000"/>
                </a:solidFill>
              </a:rPr>
              <a:t>Julian ALAPHILIPPE</a:t>
            </a:r>
            <a:endParaRPr lang="fr-FR" b="1" dirty="0">
              <a:solidFill>
                <a:srgbClr val="FF0000"/>
              </a:solidFill>
              <a:latin typeface="Calibri" panose="020F0502020204030204" pitchFamily="34" charset="0"/>
            </a:endParaRPr>
          </a:p>
        </p:txBody>
      </p:sp>
      <p:sp>
        <p:nvSpPr>
          <p:cNvPr id="15" name="Rectangle 14"/>
          <p:cNvSpPr/>
          <p:nvPr/>
        </p:nvSpPr>
        <p:spPr>
          <a:xfrm>
            <a:off x="7243265" y="1596690"/>
            <a:ext cx="2812308" cy="369332"/>
          </a:xfrm>
          <a:prstGeom prst="rect">
            <a:avLst/>
          </a:prstGeom>
        </p:spPr>
        <p:txBody>
          <a:bodyPr wrap="none">
            <a:spAutoFit/>
          </a:bodyPr>
          <a:lstStyle/>
          <a:p>
            <a:pPr algn="r" fontAlgn="b"/>
            <a:r>
              <a:rPr lang="fr-FR" dirty="0"/>
              <a:t>Référent équipe mécanicien</a:t>
            </a:r>
            <a:endParaRPr lang="fr-FR" dirty="0">
              <a:solidFill>
                <a:srgbClr val="000000"/>
              </a:solidFill>
              <a:latin typeface="Calibri" panose="020F0502020204030204" pitchFamily="34" charset="0"/>
            </a:endParaRPr>
          </a:p>
        </p:txBody>
      </p:sp>
      <p:sp>
        <p:nvSpPr>
          <p:cNvPr id="16" name="Rectangle 15"/>
          <p:cNvSpPr/>
          <p:nvPr/>
        </p:nvSpPr>
        <p:spPr>
          <a:xfrm>
            <a:off x="7139942" y="2761255"/>
            <a:ext cx="3070712" cy="369332"/>
          </a:xfrm>
          <a:prstGeom prst="rect">
            <a:avLst/>
          </a:prstGeom>
        </p:spPr>
        <p:txBody>
          <a:bodyPr wrap="none">
            <a:spAutoFit/>
          </a:bodyPr>
          <a:lstStyle/>
          <a:p>
            <a:pPr algn="r" fontAlgn="b"/>
            <a:r>
              <a:rPr lang="fr-FR" dirty="0"/>
              <a:t>Référent équipe Kiné/nutrition</a:t>
            </a:r>
            <a:endParaRPr lang="fr-FR" dirty="0">
              <a:solidFill>
                <a:srgbClr val="000000"/>
              </a:solidFill>
              <a:latin typeface="Calibri" panose="020F0502020204030204" pitchFamily="34" charset="0"/>
            </a:endParaRPr>
          </a:p>
        </p:txBody>
      </p:sp>
      <p:sp>
        <p:nvSpPr>
          <p:cNvPr id="17" name="Rectangle 16"/>
          <p:cNvSpPr/>
          <p:nvPr/>
        </p:nvSpPr>
        <p:spPr>
          <a:xfrm>
            <a:off x="7193622" y="3390983"/>
            <a:ext cx="3049616" cy="369332"/>
          </a:xfrm>
          <a:prstGeom prst="rect">
            <a:avLst/>
          </a:prstGeom>
        </p:spPr>
        <p:txBody>
          <a:bodyPr wrap="none">
            <a:spAutoFit/>
          </a:bodyPr>
          <a:lstStyle/>
          <a:p>
            <a:pPr algn="r" fontAlgn="b"/>
            <a:r>
              <a:rPr lang="fr-FR" dirty="0">
                <a:solidFill>
                  <a:schemeClr val="dk1"/>
                </a:solidFill>
              </a:rPr>
              <a:t>Manager perf course sur route</a:t>
            </a:r>
            <a:endParaRPr lang="fr-FR" dirty="0">
              <a:solidFill>
                <a:srgbClr val="000000"/>
              </a:solidFill>
              <a:latin typeface="Calibri" panose="020F0502020204030204" pitchFamily="34" charset="0"/>
            </a:endParaRPr>
          </a:p>
        </p:txBody>
      </p:sp>
      <p:sp>
        <p:nvSpPr>
          <p:cNvPr id="19" name="Rectangle 18"/>
          <p:cNvSpPr/>
          <p:nvPr/>
        </p:nvSpPr>
        <p:spPr>
          <a:xfrm>
            <a:off x="7106586" y="4544048"/>
            <a:ext cx="4721037" cy="369332"/>
          </a:xfrm>
          <a:prstGeom prst="rect">
            <a:avLst/>
          </a:prstGeom>
        </p:spPr>
        <p:txBody>
          <a:bodyPr wrap="none">
            <a:spAutoFit/>
          </a:bodyPr>
          <a:lstStyle/>
          <a:p>
            <a:pPr algn="r" fontAlgn="b"/>
            <a:r>
              <a:rPr lang="fr-FR" dirty="0">
                <a:solidFill>
                  <a:schemeClr val="dk1"/>
                </a:solidFill>
              </a:rPr>
              <a:t>Manager sélectionneur route équipe de FRANCE</a:t>
            </a:r>
            <a:endParaRPr lang="fr-FR" dirty="0">
              <a:solidFill>
                <a:srgbClr val="000000"/>
              </a:solidFill>
              <a:latin typeface="Calibri" panose="020F0502020204030204" pitchFamily="34" charset="0"/>
            </a:endParaRPr>
          </a:p>
        </p:txBody>
      </p:sp>
      <p:sp>
        <p:nvSpPr>
          <p:cNvPr id="20" name="Rectangle 19"/>
          <p:cNvSpPr/>
          <p:nvPr/>
        </p:nvSpPr>
        <p:spPr>
          <a:xfrm>
            <a:off x="7231705" y="3931571"/>
            <a:ext cx="3810915" cy="369332"/>
          </a:xfrm>
          <a:prstGeom prst="rect">
            <a:avLst/>
          </a:prstGeom>
        </p:spPr>
        <p:txBody>
          <a:bodyPr wrap="none">
            <a:spAutoFit/>
          </a:bodyPr>
          <a:lstStyle/>
          <a:p>
            <a:pPr algn="r" fontAlgn="b"/>
            <a:r>
              <a:rPr lang="fr-FR" dirty="0">
                <a:solidFill>
                  <a:schemeClr val="dk1"/>
                </a:solidFill>
              </a:rPr>
              <a:t>Coureur équipe de France/coureur pro</a:t>
            </a:r>
            <a:endParaRPr lang="fr-FR" dirty="0">
              <a:solidFill>
                <a:srgbClr val="000000"/>
              </a:solidFill>
              <a:latin typeface="Calibri" panose="020F0502020204030204" pitchFamily="34" charset="0"/>
            </a:endParaRPr>
          </a:p>
        </p:txBody>
      </p:sp>
      <p:sp>
        <p:nvSpPr>
          <p:cNvPr id="21" name="Rectangle 20"/>
          <p:cNvSpPr/>
          <p:nvPr/>
        </p:nvSpPr>
        <p:spPr>
          <a:xfrm>
            <a:off x="7144847" y="2163156"/>
            <a:ext cx="3259418" cy="369332"/>
          </a:xfrm>
          <a:prstGeom prst="rect">
            <a:avLst/>
          </a:prstGeom>
        </p:spPr>
        <p:txBody>
          <a:bodyPr wrap="none">
            <a:spAutoFit/>
          </a:bodyPr>
          <a:lstStyle/>
          <a:p>
            <a:pPr algn="r" fontAlgn="b"/>
            <a:r>
              <a:rPr lang="fr-FR" dirty="0">
                <a:solidFill>
                  <a:schemeClr val="dk1"/>
                </a:solidFill>
              </a:rPr>
              <a:t>Entraineur pro de J. ALAPHILIPPE</a:t>
            </a:r>
            <a:endParaRPr lang="fr-FR" dirty="0">
              <a:solidFill>
                <a:srgbClr val="000000"/>
              </a:solidFill>
              <a:latin typeface="Calibri" panose="020F0502020204030204" pitchFamily="34" charset="0"/>
            </a:endParaRPr>
          </a:p>
        </p:txBody>
      </p:sp>
      <p:sp>
        <p:nvSpPr>
          <p:cNvPr id="22" name="Rectangle 21"/>
          <p:cNvSpPr/>
          <p:nvPr/>
        </p:nvSpPr>
        <p:spPr>
          <a:xfrm>
            <a:off x="7035537" y="5613722"/>
            <a:ext cx="3420488" cy="369332"/>
          </a:xfrm>
          <a:prstGeom prst="rect">
            <a:avLst/>
          </a:prstGeom>
        </p:spPr>
        <p:txBody>
          <a:bodyPr wrap="none">
            <a:spAutoFit/>
          </a:bodyPr>
          <a:lstStyle/>
          <a:p>
            <a:pPr algn="r" fontAlgn="b"/>
            <a:r>
              <a:rPr lang="fr-FR" dirty="0">
                <a:solidFill>
                  <a:schemeClr val="dk1"/>
                </a:solidFill>
              </a:rPr>
              <a:t>Champion du Monde/ coureur pro</a:t>
            </a:r>
            <a:endParaRPr lang="fr-FR" dirty="0">
              <a:solidFill>
                <a:srgbClr val="000000"/>
              </a:solidFill>
              <a:latin typeface="Calibri" panose="020F0502020204030204" pitchFamily="34" charset="0"/>
            </a:endParaRPr>
          </a:p>
        </p:txBody>
      </p:sp>
      <p:sp>
        <p:nvSpPr>
          <p:cNvPr id="23" name="ZoneTexte 22"/>
          <p:cNvSpPr txBox="1"/>
          <p:nvPr/>
        </p:nvSpPr>
        <p:spPr>
          <a:xfrm>
            <a:off x="454324" y="1653396"/>
            <a:ext cx="3487947" cy="2862322"/>
          </a:xfrm>
          <a:prstGeom prst="rect">
            <a:avLst/>
          </a:prstGeom>
          <a:noFill/>
        </p:spPr>
        <p:txBody>
          <a:bodyPr wrap="square" rtlCol="0">
            <a:spAutoFit/>
          </a:bodyPr>
          <a:lstStyle/>
          <a:p>
            <a:pPr algn="ctr"/>
            <a:r>
              <a:rPr lang="fr-FR" sz="2400" dirty="0"/>
              <a:t>DETERMINER LES </a:t>
            </a:r>
            <a:r>
              <a:rPr lang="fr-FR" sz="2400" b="1" dirty="0"/>
              <a:t>PERSONNES PORTEUSES D’EXPERIENCE</a:t>
            </a:r>
          </a:p>
          <a:p>
            <a:pPr algn="ctr"/>
            <a:r>
              <a:rPr lang="fr-FR" i="1" dirty="0"/>
              <a:t>A partir de critères plus ou moins </a:t>
            </a:r>
            <a:r>
              <a:rPr lang="fr-FR" b="1" i="1" dirty="0"/>
              <a:t>explicites</a:t>
            </a:r>
          </a:p>
          <a:p>
            <a:endParaRPr lang="fr-FR" dirty="0"/>
          </a:p>
          <a:p>
            <a:pPr algn="ctr"/>
            <a:r>
              <a:rPr lang="fr-FR" dirty="0">
                <a:solidFill>
                  <a:srgbClr val="FF0000"/>
                </a:solidFill>
              </a:rPr>
              <a:t>Impliquée</a:t>
            </a:r>
          </a:p>
          <a:p>
            <a:pPr algn="ctr"/>
            <a:r>
              <a:rPr lang="fr-FR" dirty="0">
                <a:solidFill>
                  <a:srgbClr val="FF0000"/>
                </a:solidFill>
              </a:rPr>
              <a:t>Haut niveau de performance</a:t>
            </a:r>
          </a:p>
          <a:p>
            <a:pPr algn="ctr"/>
            <a:r>
              <a:rPr lang="fr-FR" dirty="0">
                <a:solidFill>
                  <a:srgbClr val="FF0000"/>
                </a:solidFill>
              </a:rPr>
              <a:t>Partage des valeurs</a:t>
            </a:r>
          </a:p>
        </p:txBody>
      </p:sp>
      <p:pic>
        <p:nvPicPr>
          <p:cNvPr id="25" name="Image 2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91884" y="4737340"/>
            <a:ext cx="1723844" cy="1723844"/>
          </a:xfrm>
          <a:prstGeom prst="rect">
            <a:avLst/>
          </a:prstGeom>
        </p:spPr>
      </p:pic>
    </p:spTree>
    <p:extLst>
      <p:ext uri="{BB962C8B-B14F-4D97-AF65-F5344CB8AC3E}">
        <p14:creationId xmlns:p14="http://schemas.microsoft.com/office/powerpoint/2010/main" val="2736530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0"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Rectangle 1"/>
          <p:cNvSpPr/>
          <p:nvPr/>
        </p:nvSpPr>
        <p:spPr>
          <a:xfrm>
            <a:off x="4086048" y="4630485"/>
            <a:ext cx="7412963" cy="2585323"/>
          </a:xfrm>
          <a:prstGeom prst="rect">
            <a:avLst/>
          </a:prstGeom>
        </p:spPr>
        <p:txBody>
          <a:bodyPr wrap="square">
            <a:spAutoFit/>
          </a:bodyPr>
          <a:lstStyle/>
          <a:p>
            <a:pPr marL="342900" lvl="0" indent="-342900">
              <a:spcAft>
                <a:spcPts val="0"/>
              </a:spcAft>
              <a:buFont typeface="Symbol" panose="05050102010706020507" pitchFamily="18" charset="2"/>
              <a:buChar char=""/>
            </a:pPr>
            <a:endParaRPr lang="fr-FR" dirty="0">
              <a:latin typeface="Calibri" panose="020F0502020204030204" pitchFamily="34" charset="0"/>
              <a:ea typeface="Calibri" panose="020F0502020204030204" pitchFamily="34" charset="0"/>
            </a:endParaRPr>
          </a:p>
          <a:p>
            <a:pPr lvl="0">
              <a:spcAft>
                <a:spcPts val="0"/>
              </a:spcAft>
            </a:pPr>
            <a:r>
              <a:rPr lang="fr-FR" i="1" dirty="0">
                <a:solidFill>
                  <a:schemeClr val="bg2">
                    <a:lumMod val="25000"/>
                  </a:schemeClr>
                </a:solidFill>
                <a:latin typeface="Calibri" panose="020F0502020204030204" pitchFamily="34" charset="0"/>
                <a:ea typeface="Calibri" panose="020F0502020204030204" pitchFamily="34" charset="0"/>
              </a:rPr>
              <a:t>Exemples sur le championnat:</a:t>
            </a:r>
          </a:p>
          <a:p>
            <a:pPr marL="342900" lvl="0" indent="-342900">
              <a:spcAft>
                <a:spcPts val="0"/>
              </a:spcAft>
              <a:buFont typeface="Symbol" panose="05050102010706020507" pitchFamily="18" charset="2"/>
              <a:buChar char=""/>
            </a:pPr>
            <a:r>
              <a:rPr lang="fr-FR" i="1" dirty="0">
                <a:solidFill>
                  <a:schemeClr val="bg2">
                    <a:lumMod val="25000"/>
                  </a:schemeClr>
                </a:solidFill>
                <a:latin typeface="Calibri" panose="020F0502020204030204" pitchFamily="34" charset="0"/>
                <a:ea typeface="Calibri" panose="020F0502020204030204" pitchFamily="34" charset="0"/>
              </a:rPr>
              <a:t>Partir sur des moments clés: le briefing, … </a:t>
            </a:r>
          </a:p>
          <a:p>
            <a:pPr marL="342900" lvl="0" indent="-342900">
              <a:spcAft>
                <a:spcPts val="0"/>
              </a:spcAft>
              <a:buFont typeface="Symbol" panose="05050102010706020507" pitchFamily="18" charset="2"/>
              <a:buChar char=""/>
            </a:pPr>
            <a:r>
              <a:rPr lang="fr-FR" i="1" dirty="0">
                <a:solidFill>
                  <a:schemeClr val="bg2">
                    <a:lumMod val="25000"/>
                  </a:schemeClr>
                </a:solidFill>
                <a:latin typeface="Calibri" panose="020F0502020204030204" pitchFamily="34" charset="0"/>
                <a:ea typeface="Calibri" panose="020F0502020204030204" pitchFamily="34" charset="0"/>
              </a:rPr>
              <a:t>Questionner sur ce qui a été le plus remarquable de ton point de vue au cours de ces championnats ? : l’état d’esprit, ..</a:t>
            </a:r>
          </a:p>
          <a:p>
            <a:pPr marL="342900" indent="-342900">
              <a:buFont typeface="Symbol" panose="05050102010706020507" pitchFamily="18" charset="2"/>
              <a:buChar char=""/>
            </a:pPr>
            <a:r>
              <a:rPr lang="fr-FR" i="1" dirty="0">
                <a:solidFill>
                  <a:schemeClr val="bg2">
                    <a:lumMod val="25000"/>
                  </a:schemeClr>
                </a:solidFill>
                <a:latin typeface="Calibri" panose="020F0502020204030204" pitchFamily="34" charset="0"/>
                <a:ea typeface="Calibri" panose="020F0502020204030204" pitchFamily="34" charset="0"/>
              </a:rPr>
              <a:t>Poser des Q. pro.: </a:t>
            </a:r>
            <a:r>
              <a:rPr lang="fr-FR" i="1" dirty="0">
                <a:solidFill>
                  <a:schemeClr val="bg2">
                    <a:lumMod val="25000"/>
                  </a:schemeClr>
                </a:solidFill>
              </a:rPr>
              <a:t>Comment tu construis la stratégie de course ? …</a:t>
            </a:r>
          </a:p>
          <a:p>
            <a:pPr marL="342900" indent="-342900">
              <a:buFont typeface="Symbol" panose="05050102010706020507" pitchFamily="18" charset="2"/>
              <a:buChar char=""/>
            </a:pPr>
            <a:r>
              <a:rPr lang="fr-FR" i="1" dirty="0">
                <a:solidFill>
                  <a:schemeClr val="bg2">
                    <a:lumMod val="25000"/>
                  </a:schemeClr>
                </a:solidFill>
              </a:rPr>
              <a:t>….</a:t>
            </a:r>
          </a:p>
          <a:p>
            <a:pPr marL="342900" lvl="0" indent="-342900">
              <a:spcAft>
                <a:spcPts val="0"/>
              </a:spcAft>
              <a:buFont typeface="Symbol" panose="05050102010706020507" pitchFamily="18" charset="2"/>
              <a:buChar char=""/>
            </a:pPr>
            <a:endParaRPr lang="fr-FR" dirty="0">
              <a:solidFill>
                <a:srgbClr val="0070C0"/>
              </a:solidFill>
              <a:latin typeface="Calibri" panose="020F0502020204030204" pitchFamily="34" charset="0"/>
              <a:ea typeface="Calibri" panose="020F0502020204030204" pitchFamily="34" charset="0"/>
            </a:endParaRPr>
          </a:p>
          <a:p>
            <a:pPr marL="899160">
              <a:spcAft>
                <a:spcPts val="0"/>
              </a:spcAft>
            </a:pPr>
            <a:endParaRPr lang="fr-FR" u="sng" dirty="0">
              <a:solidFill>
                <a:srgbClr val="0070C0"/>
              </a:solidFill>
              <a:latin typeface="Calibri" panose="020F0502020204030204" pitchFamily="34" charset="0"/>
            </a:endParaRPr>
          </a:p>
        </p:txBody>
      </p:sp>
      <p:sp>
        <p:nvSpPr>
          <p:cNvPr id="3" name="ZoneTexte 2"/>
          <p:cNvSpPr txBox="1"/>
          <p:nvPr/>
        </p:nvSpPr>
        <p:spPr>
          <a:xfrm>
            <a:off x="4770409" y="1561382"/>
            <a:ext cx="1785668" cy="923330"/>
          </a:xfrm>
          <a:prstGeom prst="rect">
            <a:avLst/>
          </a:prstGeom>
          <a:noFill/>
        </p:spPr>
        <p:txBody>
          <a:bodyPr wrap="square" rtlCol="0">
            <a:spAutoFit/>
          </a:bodyPr>
          <a:lstStyle/>
          <a:p>
            <a:pPr algn="ctr"/>
            <a:r>
              <a:rPr lang="fr-FR" dirty="0"/>
              <a:t>COMMENT</a:t>
            </a:r>
          </a:p>
          <a:p>
            <a:pPr algn="ctr"/>
            <a:r>
              <a:rPr lang="fr-FR" dirty="0"/>
              <a:t> ILS SE CONSTRUISENT ?</a:t>
            </a:r>
          </a:p>
        </p:txBody>
      </p:sp>
      <p:sp>
        <p:nvSpPr>
          <p:cNvPr id="9" name="ZoneTexte 8"/>
          <p:cNvSpPr txBox="1"/>
          <p:nvPr/>
        </p:nvSpPr>
        <p:spPr>
          <a:xfrm>
            <a:off x="7582619" y="1345721"/>
            <a:ext cx="2553419" cy="1477328"/>
          </a:xfrm>
          <a:prstGeom prst="rect">
            <a:avLst/>
          </a:prstGeom>
          <a:noFill/>
        </p:spPr>
        <p:txBody>
          <a:bodyPr wrap="square" rtlCol="0">
            <a:spAutoFit/>
          </a:bodyPr>
          <a:lstStyle/>
          <a:p>
            <a:pPr algn="ctr"/>
            <a:r>
              <a:rPr lang="fr-FR" dirty="0"/>
              <a:t>Se fait en </a:t>
            </a:r>
            <a:r>
              <a:rPr lang="fr-FR" dirty="0" err="1"/>
              <a:t>co</a:t>
            </a:r>
            <a:r>
              <a:rPr lang="fr-FR" dirty="0"/>
              <a:t>- construction (implication/intégration/pertinence)</a:t>
            </a:r>
          </a:p>
          <a:p>
            <a:endParaRPr lang="fr-FR" dirty="0"/>
          </a:p>
        </p:txBody>
      </p:sp>
      <p:sp>
        <p:nvSpPr>
          <p:cNvPr id="10" name="ZoneTexte 9"/>
          <p:cNvSpPr txBox="1"/>
          <p:nvPr/>
        </p:nvSpPr>
        <p:spPr>
          <a:xfrm>
            <a:off x="7139670" y="3371803"/>
            <a:ext cx="2484408" cy="923330"/>
          </a:xfrm>
          <a:prstGeom prst="rect">
            <a:avLst/>
          </a:prstGeom>
          <a:noFill/>
        </p:spPr>
        <p:txBody>
          <a:bodyPr wrap="square" rtlCol="0">
            <a:spAutoFit/>
          </a:bodyPr>
          <a:lstStyle/>
          <a:p>
            <a:pPr algn="ctr"/>
            <a:r>
              <a:rPr lang="fr-FR" dirty="0"/>
              <a:t>Recherche et traitement d’artefact (aller plus vite)</a:t>
            </a:r>
          </a:p>
        </p:txBody>
      </p:sp>
      <p:sp>
        <p:nvSpPr>
          <p:cNvPr id="11" name="ZoneTexte 10"/>
          <p:cNvSpPr txBox="1"/>
          <p:nvPr/>
        </p:nvSpPr>
        <p:spPr>
          <a:xfrm>
            <a:off x="4848046" y="3303916"/>
            <a:ext cx="1958196" cy="646331"/>
          </a:xfrm>
          <a:prstGeom prst="rect">
            <a:avLst/>
          </a:prstGeom>
          <a:noFill/>
        </p:spPr>
        <p:txBody>
          <a:bodyPr wrap="square" rtlCol="0">
            <a:spAutoFit/>
          </a:bodyPr>
          <a:lstStyle/>
          <a:p>
            <a:pPr algn="ctr"/>
            <a:r>
              <a:rPr lang="fr-FR" dirty="0"/>
              <a:t>au fur et à mesure des </a:t>
            </a:r>
            <a:r>
              <a:rPr lang="fr-FR" dirty="0" err="1"/>
              <a:t>itw</a:t>
            </a:r>
            <a:endParaRPr lang="fr-FR" dirty="0"/>
          </a:p>
        </p:txBody>
      </p:sp>
      <p:sp>
        <p:nvSpPr>
          <p:cNvPr id="12" name="ZoneTexte 11"/>
          <p:cNvSpPr txBox="1"/>
          <p:nvPr/>
        </p:nvSpPr>
        <p:spPr>
          <a:xfrm>
            <a:off x="250166" y="1345721"/>
            <a:ext cx="3019245" cy="3323987"/>
          </a:xfrm>
          <a:prstGeom prst="rect">
            <a:avLst/>
          </a:prstGeom>
          <a:noFill/>
        </p:spPr>
        <p:txBody>
          <a:bodyPr wrap="square" rtlCol="0">
            <a:spAutoFit/>
          </a:bodyPr>
          <a:lstStyle/>
          <a:p>
            <a:pPr algn="ctr"/>
            <a:r>
              <a:rPr lang="fr-FR" sz="2400" dirty="0"/>
              <a:t>DETERMINER LES </a:t>
            </a:r>
            <a:r>
              <a:rPr lang="fr-FR" sz="2400" b="1" dirty="0"/>
              <a:t>ILOTS D’EXPLORATION</a:t>
            </a:r>
          </a:p>
          <a:p>
            <a:pPr algn="ctr"/>
            <a:r>
              <a:rPr lang="fr-FR" dirty="0"/>
              <a:t>(pas forcément des thèmes, des problématiques, …) </a:t>
            </a:r>
          </a:p>
          <a:p>
            <a:endParaRPr lang="fr-FR" dirty="0"/>
          </a:p>
          <a:p>
            <a:pPr algn="ctr"/>
            <a:r>
              <a:rPr lang="fr-FR" dirty="0">
                <a:solidFill>
                  <a:srgbClr val="FF0000"/>
                </a:solidFill>
              </a:rPr>
              <a:t>Moment, des choses remarquables, …</a:t>
            </a:r>
          </a:p>
          <a:p>
            <a:pPr algn="ctr"/>
            <a:r>
              <a:rPr lang="fr-FR" dirty="0">
                <a:solidFill>
                  <a:srgbClr val="FF0000"/>
                </a:solidFill>
              </a:rPr>
              <a:t>Comment sélectionner les coureurs (Q Pro), …</a:t>
            </a:r>
          </a:p>
          <a:p>
            <a:endParaRPr lang="fr-FR" dirty="0"/>
          </a:p>
          <a:p>
            <a:pPr algn="ctr"/>
            <a:r>
              <a:rPr lang="fr-FR" dirty="0"/>
              <a:t>DYNAMIQUE</a:t>
            </a:r>
          </a:p>
        </p:txBody>
      </p:sp>
      <p:pic>
        <p:nvPicPr>
          <p:cNvPr id="13" name="Imag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3787" y="4893263"/>
            <a:ext cx="1836851" cy="1895163"/>
          </a:xfrm>
          <a:prstGeom prst="rect">
            <a:avLst/>
          </a:prstGeom>
        </p:spPr>
      </p:pic>
      <p:pic>
        <p:nvPicPr>
          <p:cNvPr id="14" name="Picture 2" descr="C:\Users\sguemard\Pictures\481968333.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429892" y="1614032"/>
            <a:ext cx="1185239" cy="765081"/>
          </a:xfrm>
          <a:prstGeom prst="rect">
            <a:avLst/>
          </a:prstGeom>
          <a:noFill/>
        </p:spPr>
      </p:pic>
      <p:pic>
        <p:nvPicPr>
          <p:cNvPr id="15" name="Image 1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983753" y="1194266"/>
            <a:ext cx="1745532" cy="1454042"/>
          </a:xfrm>
          <a:prstGeom prst="rect">
            <a:avLst/>
          </a:prstGeom>
        </p:spPr>
      </p:pic>
      <p:pic>
        <p:nvPicPr>
          <p:cNvPr id="17" name="Image 1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1294853" y="3624032"/>
            <a:ext cx="897147" cy="1345721"/>
          </a:xfrm>
          <a:prstGeom prst="rect">
            <a:avLst/>
          </a:prstGeom>
        </p:spPr>
      </p:pic>
      <p:pic>
        <p:nvPicPr>
          <p:cNvPr id="18" name="Image 1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0135858" y="3542185"/>
            <a:ext cx="923205" cy="1384808"/>
          </a:xfrm>
          <a:prstGeom prst="rect">
            <a:avLst/>
          </a:prstGeom>
        </p:spPr>
      </p:pic>
      <p:pic>
        <p:nvPicPr>
          <p:cNvPr id="19" name="Image 1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707199" y="3312543"/>
            <a:ext cx="1278870" cy="1234110"/>
          </a:xfrm>
          <a:prstGeom prst="rect">
            <a:avLst/>
          </a:prstGeom>
        </p:spPr>
      </p:pic>
      <p:sp>
        <p:nvSpPr>
          <p:cNvPr id="20" name="Flèche droite 19"/>
          <p:cNvSpPr/>
          <p:nvPr/>
        </p:nvSpPr>
        <p:spPr>
          <a:xfrm>
            <a:off x="6797615" y="1932317"/>
            <a:ext cx="655608" cy="15527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p>
        </p:txBody>
      </p:sp>
      <p:sp>
        <p:nvSpPr>
          <p:cNvPr id="21" name="Flèche droite 20"/>
          <p:cNvSpPr/>
          <p:nvPr/>
        </p:nvSpPr>
        <p:spPr>
          <a:xfrm rot="1659329">
            <a:off x="6609272" y="2835028"/>
            <a:ext cx="655608" cy="15527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p>
        </p:txBody>
      </p:sp>
      <p:sp>
        <p:nvSpPr>
          <p:cNvPr id="22" name="Flèche droite 21"/>
          <p:cNvSpPr/>
          <p:nvPr/>
        </p:nvSpPr>
        <p:spPr>
          <a:xfrm rot="5400000">
            <a:off x="5446144" y="2754703"/>
            <a:ext cx="655608" cy="155275"/>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411486" y="4026379"/>
            <a:ext cx="857926" cy="735966"/>
          </a:xfrm>
          <a:prstGeom prst="rect">
            <a:avLst/>
          </a:prstGeom>
        </p:spPr>
      </p:pic>
      <p:pic>
        <p:nvPicPr>
          <p:cNvPr id="23" name="Image 22"/>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7701" y="4106173"/>
            <a:ext cx="981973" cy="981973"/>
          </a:xfrm>
          <a:prstGeom prst="rect">
            <a:avLst/>
          </a:prstGeom>
        </p:spPr>
      </p:pic>
      <p:pic>
        <p:nvPicPr>
          <p:cNvPr id="24" name="Image 23"/>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9543128" y="2733258"/>
            <a:ext cx="684238" cy="589471"/>
          </a:xfrm>
          <a:prstGeom prst="rect">
            <a:avLst/>
          </a:prstGeom>
        </p:spPr>
      </p:pic>
      <p:pic>
        <p:nvPicPr>
          <p:cNvPr id="7" name="Image 6"/>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1370473" y="2602727"/>
            <a:ext cx="821527" cy="925664"/>
          </a:xfrm>
          <a:prstGeom prst="rect">
            <a:avLst/>
          </a:prstGeom>
        </p:spPr>
      </p:pic>
      <p:sp>
        <p:nvSpPr>
          <p:cNvPr id="8" name="ZoneTexte 7"/>
          <p:cNvSpPr txBox="1"/>
          <p:nvPr/>
        </p:nvSpPr>
        <p:spPr>
          <a:xfrm>
            <a:off x="10127974" y="2872408"/>
            <a:ext cx="1620078" cy="307777"/>
          </a:xfrm>
          <a:prstGeom prst="rect">
            <a:avLst/>
          </a:prstGeom>
          <a:noFill/>
        </p:spPr>
        <p:txBody>
          <a:bodyPr wrap="square" rtlCol="0">
            <a:spAutoFit/>
          </a:bodyPr>
          <a:lstStyle/>
          <a:p>
            <a:r>
              <a:rPr lang="fr-FR" sz="1400" u="sng" dirty="0"/>
              <a:t>questionnaires</a:t>
            </a:r>
          </a:p>
        </p:txBody>
      </p:sp>
      <p:cxnSp>
        <p:nvCxnSpPr>
          <p:cNvPr id="25" name="Connecteur droit avec flèche 24"/>
          <p:cNvCxnSpPr/>
          <p:nvPr/>
        </p:nvCxnSpPr>
        <p:spPr>
          <a:xfrm>
            <a:off x="7205870" y="2474843"/>
            <a:ext cx="2305878" cy="526774"/>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sp>
        <p:nvSpPr>
          <p:cNvPr id="27" name="Rectangle 26"/>
          <p:cNvSpPr/>
          <p:nvPr/>
        </p:nvSpPr>
        <p:spPr>
          <a:xfrm>
            <a:off x="2196548" y="4820478"/>
            <a:ext cx="288235" cy="20375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360461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0"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3" name="Imag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019" y="1131498"/>
            <a:ext cx="2654060" cy="2654060"/>
          </a:xfrm>
          <a:prstGeom prst="rect">
            <a:avLst/>
          </a:prstGeom>
        </p:spPr>
      </p:pic>
      <p:sp>
        <p:nvSpPr>
          <p:cNvPr id="7" name="Rectangle 6"/>
          <p:cNvSpPr/>
          <p:nvPr/>
        </p:nvSpPr>
        <p:spPr>
          <a:xfrm>
            <a:off x="248473" y="3875378"/>
            <a:ext cx="5096530" cy="461665"/>
          </a:xfrm>
          <a:prstGeom prst="rect">
            <a:avLst/>
          </a:prstGeom>
        </p:spPr>
        <p:txBody>
          <a:bodyPr wrap="square">
            <a:spAutoFit/>
          </a:bodyPr>
          <a:lstStyle/>
          <a:p>
            <a:r>
              <a:rPr lang="fr-FR" sz="2400" dirty="0"/>
              <a:t>Explication/ </a:t>
            </a:r>
            <a:r>
              <a:rPr lang="fr-FR" sz="2400" b="1" dirty="0">
                <a:solidFill>
                  <a:srgbClr val="92D050"/>
                </a:solidFill>
              </a:rPr>
              <a:t>Explicitation-évocation</a:t>
            </a:r>
          </a:p>
        </p:txBody>
      </p:sp>
      <p:pic>
        <p:nvPicPr>
          <p:cNvPr id="3074" name="Picture 2" descr="Capture"/>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848045" y="1259457"/>
            <a:ext cx="7203057" cy="5383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ZoneTexte 4"/>
          <p:cNvSpPr txBox="1"/>
          <p:nvPr/>
        </p:nvSpPr>
        <p:spPr>
          <a:xfrm>
            <a:off x="2070340" y="2346385"/>
            <a:ext cx="4304581" cy="830997"/>
          </a:xfrm>
          <a:prstGeom prst="rect">
            <a:avLst/>
          </a:prstGeom>
          <a:noFill/>
        </p:spPr>
        <p:txBody>
          <a:bodyPr wrap="square" rtlCol="0">
            <a:spAutoFit/>
          </a:bodyPr>
          <a:lstStyle/>
          <a:p>
            <a:r>
              <a:rPr lang="fr-FR" sz="4800" dirty="0"/>
              <a:t>Les entretiens</a:t>
            </a:r>
          </a:p>
        </p:txBody>
      </p:sp>
      <p:sp>
        <p:nvSpPr>
          <p:cNvPr id="8" name="ZoneTexte 7"/>
          <p:cNvSpPr txBox="1"/>
          <p:nvPr/>
        </p:nvSpPr>
        <p:spPr>
          <a:xfrm>
            <a:off x="2234242" y="1242204"/>
            <a:ext cx="4675516" cy="307777"/>
          </a:xfrm>
          <a:prstGeom prst="rect">
            <a:avLst/>
          </a:prstGeom>
          <a:noFill/>
        </p:spPr>
        <p:txBody>
          <a:bodyPr wrap="square" rtlCol="0">
            <a:spAutoFit/>
          </a:bodyPr>
          <a:lstStyle/>
          <a:p>
            <a:pPr algn="ctr"/>
            <a:r>
              <a:rPr lang="fr-FR" sz="1400" b="1" dirty="0"/>
              <a:t>PHASE MISE EN ŒUVRE DU PROJET</a:t>
            </a:r>
            <a:endParaRPr lang="fr-FR" sz="1400" dirty="0"/>
          </a:p>
        </p:txBody>
      </p:sp>
      <p:sp>
        <p:nvSpPr>
          <p:cNvPr id="2" name="ZoneTexte 1"/>
          <p:cNvSpPr txBox="1"/>
          <p:nvPr/>
        </p:nvSpPr>
        <p:spPr>
          <a:xfrm>
            <a:off x="1113182" y="4721086"/>
            <a:ext cx="4214191" cy="1200329"/>
          </a:xfrm>
          <a:prstGeom prst="rect">
            <a:avLst/>
          </a:prstGeom>
          <a:noFill/>
        </p:spPr>
        <p:txBody>
          <a:bodyPr wrap="square" rtlCol="0">
            <a:spAutoFit/>
          </a:bodyPr>
          <a:lstStyle/>
          <a:p>
            <a:pPr lvl="1"/>
            <a:r>
              <a:rPr lang="fr-FR" u="sng" dirty="0"/>
              <a:t>Pointez sur l’action </a:t>
            </a:r>
            <a:endParaRPr lang="fr-FR" sz="1600" dirty="0"/>
          </a:p>
          <a:p>
            <a:r>
              <a:rPr lang="fr-FR" b="1" dirty="0"/>
              <a:t>Connaissances d’action</a:t>
            </a:r>
            <a:r>
              <a:rPr lang="fr-FR" dirty="0"/>
              <a:t> </a:t>
            </a:r>
            <a:r>
              <a:rPr lang="fr-FR" i="1" dirty="0"/>
              <a:t>(comment agir ?</a:t>
            </a:r>
            <a:r>
              <a:rPr lang="fr-FR" dirty="0"/>
              <a:t>),</a:t>
            </a:r>
            <a:endParaRPr lang="fr-FR" sz="1600" dirty="0"/>
          </a:p>
          <a:p>
            <a:r>
              <a:rPr lang="fr-FR" dirty="0"/>
              <a:t> </a:t>
            </a:r>
            <a:r>
              <a:rPr lang="fr-FR" b="1" dirty="0"/>
              <a:t>en action</a:t>
            </a:r>
            <a:r>
              <a:rPr lang="fr-FR" dirty="0"/>
              <a:t> </a:t>
            </a:r>
            <a:r>
              <a:rPr lang="fr-FR" i="1" dirty="0"/>
              <a:t>(dans l’action)</a:t>
            </a:r>
            <a:r>
              <a:rPr lang="fr-FR" dirty="0"/>
              <a:t>, </a:t>
            </a:r>
            <a:r>
              <a:rPr lang="fr-FR" b="1" dirty="0"/>
              <a:t>sur l’action</a:t>
            </a:r>
            <a:r>
              <a:rPr lang="fr-FR" dirty="0"/>
              <a:t> </a:t>
            </a:r>
            <a:endParaRPr lang="fr-FR" sz="1600" dirty="0"/>
          </a:p>
          <a:p>
            <a:r>
              <a:rPr lang="fr-FR" i="1" dirty="0"/>
              <a:t>(ce que l’on sait pour agir)</a:t>
            </a:r>
            <a:r>
              <a:rPr lang="fr-FR" dirty="0"/>
              <a:t>)</a:t>
            </a:r>
          </a:p>
        </p:txBody>
      </p:sp>
    </p:spTree>
    <p:extLst>
      <p:ext uri="{BB962C8B-B14F-4D97-AF65-F5344CB8AC3E}">
        <p14:creationId xmlns:p14="http://schemas.microsoft.com/office/powerpoint/2010/main" val="3819833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Rectangle 1"/>
          <p:cNvSpPr/>
          <p:nvPr/>
        </p:nvSpPr>
        <p:spPr>
          <a:xfrm>
            <a:off x="3919266" y="2264306"/>
            <a:ext cx="7441721" cy="3908762"/>
          </a:xfrm>
          <a:prstGeom prst="rect">
            <a:avLst/>
          </a:prstGeom>
        </p:spPr>
        <p:txBody>
          <a:bodyPr wrap="square">
            <a:spAutoFit/>
          </a:bodyPr>
          <a:lstStyle/>
          <a:p>
            <a:pPr marL="285750" indent="-285750">
              <a:buFont typeface="Arial" panose="020B0604020202020204" pitchFamily="34" charset="0"/>
              <a:buChar char="•"/>
            </a:pPr>
            <a:r>
              <a:rPr lang="fr-FR" sz="2000" b="1" dirty="0">
                <a:solidFill>
                  <a:srgbClr val="FF0000"/>
                </a:solidFill>
              </a:rPr>
              <a:t>intergénérationnelle </a:t>
            </a:r>
          </a:p>
          <a:p>
            <a:pPr marL="285750" indent="-285750">
              <a:buFont typeface="Arial" panose="020B0604020202020204" pitchFamily="34" charset="0"/>
              <a:buChar char="•"/>
            </a:pPr>
            <a:r>
              <a:rPr lang="fr-FR" sz="2000" dirty="0"/>
              <a:t>associant compétences professionnelles différentes: </a:t>
            </a:r>
            <a:r>
              <a:rPr lang="fr-FR" sz="2000" b="1" dirty="0">
                <a:solidFill>
                  <a:srgbClr val="FF0000"/>
                </a:solidFill>
              </a:rPr>
              <a:t>professionnel de l’activité</a:t>
            </a:r>
            <a:r>
              <a:rPr lang="fr-FR" sz="2000" dirty="0"/>
              <a:t> – </a:t>
            </a:r>
            <a:r>
              <a:rPr lang="fr-FR" sz="2000" b="1" dirty="0">
                <a:solidFill>
                  <a:srgbClr val="FF0000"/>
                </a:solidFill>
              </a:rPr>
              <a:t>professionnel de la capitalisation </a:t>
            </a:r>
            <a:r>
              <a:rPr lang="fr-FR" sz="2000" dirty="0"/>
              <a:t>/ </a:t>
            </a:r>
            <a:r>
              <a:rPr lang="fr-FR" sz="2000" b="1" dirty="0">
                <a:solidFill>
                  <a:srgbClr val="FF0000"/>
                </a:solidFill>
              </a:rPr>
              <a:t>fortes connaissances </a:t>
            </a:r>
            <a:r>
              <a:rPr lang="fr-FR" sz="2000" dirty="0"/>
              <a:t>du sport du haut niveau</a:t>
            </a:r>
          </a:p>
          <a:p>
            <a:endParaRPr lang="fr-FR" dirty="0"/>
          </a:p>
          <a:p>
            <a:r>
              <a:rPr lang="fr-FR" sz="2400" b="1" dirty="0"/>
              <a:t>Notre fonctionnement: </a:t>
            </a:r>
          </a:p>
          <a:p>
            <a:pPr marL="285750" indent="-285750">
              <a:buFont typeface="Arial" panose="020B0604020202020204" pitchFamily="34" charset="0"/>
              <a:buChar char="•"/>
            </a:pPr>
            <a:r>
              <a:rPr lang="fr-FR" dirty="0"/>
              <a:t>tout en </a:t>
            </a:r>
            <a:r>
              <a:rPr lang="fr-FR" dirty="0" err="1"/>
              <a:t>visio</a:t>
            </a:r>
            <a:endParaRPr lang="fr-FR" dirty="0"/>
          </a:p>
          <a:p>
            <a:pPr marL="285750" indent="-285750">
              <a:buFont typeface="Arial" panose="020B0604020202020204" pitchFamily="34" charset="0"/>
              <a:buChar char="•"/>
            </a:pPr>
            <a:r>
              <a:rPr lang="fr-FR" dirty="0"/>
              <a:t>ITW1 - 1h30/retranscription/envoi à l’</a:t>
            </a:r>
            <a:r>
              <a:rPr lang="fr-FR" dirty="0" err="1"/>
              <a:t>ITWé</a:t>
            </a:r>
            <a:r>
              <a:rPr lang="fr-FR" dirty="0"/>
              <a:t>/ITW 2) – Autorisation de partage</a:t>
            </a:r>
          </a:p>
          <a:p>
            <a:pPr marL="285750" indent="-285750">
              <a:buFont typeface="Arial" panose="020B0604020202020204" pitchFamily="34" charset="0"/>
              <a:buChar char="•"/>
            </a:pPr>
            <a:r>
              <a:rPr lang="fr-FR" dirty="0"/>
              <a:t>1 </a:t>
            </a:r>
            <a:r>
              <a:rPr lang="fr-FR" dirty="0" err="1"/>
              <a:t>ITWer</a:t>
            </a:r>
            <a:r>
              <a:rPr lang="fr-FR" dirty="0"/>
              <a:t> principal (</a:t>
            </a:r>
            <a:r>
              <a:rPr lang="fr-FR" dirty="0" err="1"/>
              <a:t>resp</a:t>
            </a:r>
            <a:r>
              <a:rPr lang="fr-FR" dirty="0"/>
              <a:t>. temps/ilots – pro. </a:t>
            </a:r>
            <a:r>
              <a:rPr lang="fr-FR" dirty="0" err="1"/>
              <a:t>capit</a:t>
            </a:r>
            <a:r>
              <a:rPr lang="fr-FR" dirty="0"/>
              <a:t>. – ITW semi dirigé préparé) – 1 </a:t>
            </a:r>
            <a:r>
              <a:rPr lang="fr-FR" dirty="0" err="1"/>
              <a:t>ITWer</a:t>
            </a:r>
            <a:r>
              <a:rPr lang="fr-FR" dirty="0"/>
              <a:t> secondaire (pro; du vélo – pas de contrainte si ce n’est demander la parole) – 1 </a:t>
            </a:r>
            <a:r>
              <a:rPr lang="fr-FR" dirty="0" err="1"/>
              <a:t>ITWer</a:t>
            </a:r>
            <a:r>
              <a:rPr lang="fr-FR" dirty="0"/>
              <a:t> secondaire ( pro. </a:t>
            </a:r>
            <a:r>
              <a:rPr lang="fr-FR" dirty="0" err="1"/>
              <a:t>capit</a:t>
            </a:r>
            <a:r>
              <a:rPr lang="fr-FR" dirty="0"/>
              <a:t>. – plutôt centré sur l’explicitation - demander la parole) ;</a:t>
            </a:r>
          </a:p>
        </p:txBody>
      </p:sp>
      <p:pic>
        <p:nvPicPr>
          <p:cNvPr id="3" name="Imag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2487944"/>
            <a:ext cx="3560869" cy="2670652"/>
          </a:xfrm>
          <a:prstGeom prst="rect">
            <a:avLst/>
          </a:prstGeom>
        </p:spPr>
      </p:pic>
      <p:sp>
        <p:nvSpPr>
          <p:cNvPr id="7" name="ZoneTexte 6"/>
          <p:cNvSpPr txBox="1"/>
          <p:nvPr/>
        </p:nvSpPr>
        <p:spPr>
          <a:xfrm>
            <a:off x="2389519" y="1224952"/>
            <a:ext cx="6185138" cy="830997"/>
          </a:xfrm>
          <a:prstGeom prst="rect">
            <a:avLst/>
          </a:prstGeom>
          <a:noFill/>
        </p:spPr>
        <p:txBody>
          <a:bodyPr wrap="square" rtlCol="0">
            <a:spAutoFit/>
          </a:bodyPr>
          <a:lstStyle/>
          <a:p>
            <a:r>
              <a:rPr lang="fr-FR" sz="4800" dirty="0"/>
              <a:t>L’équipe d’interviewer</a:t>
            </a:r>
          </a:p>
        </p:txBody>
      </p:sp>
      <p:pic>
        <p:nvPicPr>
          <p:cNvPr id="8" name="Image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42230" y="3292415"/>
            <a:ext cx="615352" cy="615352"/>
          </a:xfrm>
          <a:prstGeom prst="rect">
            <a:avLst/>
          </a:prstGeom>
        </p:spPr>
      </p:pic>
      <p:sp>
        <p:nvSpPr>
          <p:cNvPr id="5" name="ZoneTexte 4"/>
          <p:cNvSpPr txBox="1"/>
          <p:nvPr/>
        </p:nvSpPr>
        <p:spPr>
          <a:xfrm>
            <a:off x="9351033" y="3312544"/>
            <a:ext cx="1466491" cy="553998"/>
          </a:xfrm>
          <a:prstGeom prst="rect">
            <a:avLst/>
          </a:prstGeom>
          <a:noFill/>
        </p:spPr>
        <p:txBody>
          <a:bodyPr wrap="square" rtlCol="0">
            <a:spAutoFit/>
          </a:bodyPr>
          <a:lstStyle/>
          <a:p>
            <a:r>
              <a:rPr lang="fr-FR" sz="1000" dirty="0"/>
              <a:t>Niveau d’acculturation </a:t>
            </a:r>
          </a:p>
          <a:p>
            <a:r>
              <a:rPr lang="fr-FR" sz="1000" dirty="0"/>
              <a:t>de l’équipe au cyclisme </a:t>
            </a:r>
          </a:p>
          <a:p>
            <a:r>
              <a:rPr lang="fr-FR" sz="1000" dirty="0"/>
              <a:t>de performance</a:t>
            </a:r>
          </a:p>
        </p:txBody>
      </p:sp>
    </p:spTree>
    <p:extLst>
      <p:ext uri="{BB962C8B-B14F-4D97-AF65-F5344CB8AC3E}">
        <p14:creationId xmlns:p14="http://schemas.microsoft.com/office/powerpoint/2010/main" val="2954981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5" name="ZoneTexte 4"/>
          <p:cNvSpPr txBox="1"/>
          <p:nvPr/>
        </p:nvSpPr>
        <p:spPr>
          <a:xfrm>
            <a:off x="2553419" y="2553419"/>
            <a:ext cx="8445261" cy="4524315"/>
          </a:xfrm>
          <a:prstGeom prst="rect">
            <a:avLst/>
          </a:prstGeom>
          <a:noFill/>
        </p:spPr>
        <p:txBody>
          <a:bodyPr wrap="square" rtlCol="0">
            <a:spAutoFit/>
          </a:bodyPr>
          <a:lstStyle/>
          <a:p>
            <a:endParaRPr lang="fr-FR" dirty="0"/>
          </a:p>
          <a:p>
            <a:r>
              <a:rPr lang="fr-FR" b="1" dirty="0"/>
              <a:t>Le triple (ou double) aveugle immédiat juste après l’ITW </a:t>
            </a:r>
            <a:r>
              <a:rPr lang="fr-FR" dirty="0"/>
              <a:t>- pourquoi c’est intéressant ?:</a:t>
            </a:r>
          </a:p>
          <a:p>
            <a:pPr marL="285750" indent="-285750">
              <a:buFont typeface="Arial" panose="020B0604020202020204" pitchFamily="34" charset="0"/>
              <a:buChar char="•"/>
            </a:pPr>
            <a:r>
              <a:rPr lang="fr-FR" dirty="0"/>
              <a:t>Dégager des convergences et les différences en terme d’éléments remarquables</a:t>
            </a:r>
          </a:p>
          <a:p>
            <a:pPr marL="285750" indent="-285750">
              <a:buFont typeface="Arial" panose="020B0604020202020204" pitchFamily="34" charset="0"/>
              <a:buChar char="•"/>
            </a:pPr>
            <a:r>
              <a:rPr lang="fr-FR" dirty="0"/>
              <a:t>S’alerter affiner ou faire évoluer les ilots d’exploration</a:t>
            </a:r>
          </a:p>
          <a:p>
            <a:pPr marL="285750" indent="-285750">
              <a:buFont typeface="Arial" panose="020B0604020202020204" pitchFamily="34" charset="0"/>
              <a:buChar char="•"/>
            </a:pPr>
            <a:r>
              <a:rPr lang="fr-FR" dirty="0"/>
              <a:t>Permet de dégager rapidement des savoirs issus de l’expérience (facilitant  pour communiquer auprès de la fédération et pour réaliser le traitement) – </a:t>
            </a:r>
            <a:r>
              <a:rPr lang="fr-FR" sz="1200" dirty="0">
                <a:solidFill>
                  <a:srgbClr val="FF0000"/>
                </a:solidFill>
              </a:rPr>
              <a:t>plus de 50% ????</a:t>
            </a:r>
          </a:p>
          <a:p>
            <a:endParaRPr lang="fr-FR" dirty="0"/>
          </a:p>
          <a:p>
            <a:r>
              <a:rPr lang="fr-FR" b="1" dirty="0"/>
              <a:t>La retranscription mot à mot - </a:t>
            </a:r>
            <a:r>
              <a:rPr lang="fr-FR" dirty="0"/>
              <a:t>pourquoi c’est intéressant</a:t>
            </a:r>
            <a:r>
              <a:rPr lang="fr-FR" b="1" dirty="0"/>
              <a:t> </a:t>
            </a:r>
            <a:r>
              <a:rPr lang="fr-FR" dirty="0"/>
              <a:t>?:</a:t>
            </a:r>
          </a:p>
          <a:p>
            <a:pPr marL="285750" indent="-285750">
              <a:buFont typeface="Arial" panose="020B0604020202020204" pitchFamily="34" charset="0"/>
              <a:buChar char="•"/>
            </a:pPr>
            <a:r>
              <a:rPr lang="fr-FR" dirty="0"/>
              <a:t>Pour ne pas fonctionner sur sa mémoire ou ses seules prises de notes</a:t>
            </a:r>
          </a:p>
          <a:p>
            <a:pPr marL="285750" indent="-285750">
              <a:buFont typeface="Arial" panose="020B0604020202020204" pitchFamily="34" charset="0"/>
              <a:buChar char="•"/>
            </a:pPr>
            <a:r>
              <a:rPr lang="fr-FR" dirty="0"/>
              <a:t>Pour échanger à partir d’un même référentiel</a:t>
            </a:r>
          </a:p>
          <a:p>
            <a:pPr marL="285750" indent="-285750">
              <a:buFont typeface="Arial" panose="020B0604020202020204" pitchFamily="34" charset="0"/>
              <a:buChar char="•"/>
            </a:pPr>
            <a:r>
              <a:rPr lang="fr-FR" dirty="0"/>
              <a:t>Pour éviter de passer à coté</a:t>
            </a:r>
          </a:p>
          <a:p>
            <a:pPr marL="285750" indent="-285750">
              <a:buFont typeface="Arial" panose="020B0604020202020204" pitchFamily="34" charset="0"/>
              <a:buChar char="•"/>
            </a:pPr>
            <a:r>
              <a:rPr lang="fr-FR" dirty="0"/>
              <a:t>Pour permettre de construire le livre de connaissance</a:t>
            </a:r>
          </a:p>
          <a:p>
            <a:pPr marL="285750" indent="-285750">
              <a:buFont typeface="Arial" panose="020B0604020202020204" pitchFamily="34" charset="0"/>
              <a:buChar char="•"/>
            </a:pPr>
            <a:r>
              <a:rPr lang="fr-FR" dirty="0"/>
              <a:t>Pour utiliser les </a:t>
            </a:r>
            <a:r>
              <a:rPr lang="fr-FR" b="1" dirty="0">
                <a:solidFill>
                  <a:srgbClr val="FF0000"/>
                </a:solidFill>
              </a:rPr>
              <a:t>narrations/récits</a:t>
            </a:r>
            <a:r>
              <a:rPr lang="fr-FR" dirty="0"/>
              <a:t> de moments, d’évènements, de pratiques pour réaliser des livrables</a:t>
            </a:r>
          </a:p>
          <a:p>
            <a:endParaRPr lang="fr-FR" dirty="0"/>
          </a:p>
          <a:p>
            <a:endParaRPr lang="fr-FR" dirty="0"/>
          </a:p>
        </p:txBody>
      </p:sp>
      <p:sp>
        <p:nvSpPr>
          <p:cNvPr id="7" name="ZoneTexte 6"/>
          <p:cNvSpPr txBox="1"/>
          <p:nvPr/>
        </p:nvSpPr>
        <p:spPr>
          <a:xfrm>
            <a:off x="3157268" y="1457865"/>
            <a:ext cx="4304581" cy="830997"/>
          </a:xfrm>
          <a:prstGeom prst="rect">
            <a:avLst/>
          </a:prstGeom>
          <a:noFill/>
        </p:spPr>
        <p:txBody>
          <a:bodyPr wrap="square" rtlCol="0">
            <a:spAutoFit/>
          </a:bodyPr>
          <a:lstStyle/>
          <a:p>
            <a:r>
              <a:rPr lang="fr-FR" sz="4800" dirty="0"/>
              <a:t>LE TRAITEMENT</a:t>
            </a:r>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160164"/>
            <a:ext cx="2540943" cy="2462932"/>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631607" y="3220078"/>
            <a:ext cx="1455439" cy="1455439"/>
          </a:xfrm>
          <a:prstGeom prst="rect">
            <a:avLst/>
          </a:prstGeom>
        </p:spPr>
      </p:pic>
      <p:pic>
        <p:nvPicPr>
          <p:cNvPr id="9" name="Image 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5672" y="4753154"/>
            <a:ext cx="1792857" cy="1792857"/>
          </a:xfrm>
          <a:prstGeom prst="rect">
            <a:avLst/>
          </a:prstGeom>
        </p:spPr>
      </p:pic>
      <p:pic>
        <p:nvPicPr>
          <p:cNvPr id="10" name="Image 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10199" y="6152073"/>
            <a:ext cx="723181" cy="723181"/>
          </a:xfrm>
          <a:prstGeom prst="rect">
            <a:avLst/>
          </a:prstGeom>
        </p:spPr>
      </p:pic>
    </p:spTree>
    <p:extLst>
      <p:ext uri="{BB962C8B-B14F-4D97-AF65-F5344CB8AC3E}">
        <p14:creationId xmlns:p14="http://schemas.microsoft.com/office/powerpoint/2010/main" val="3894814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3" name="Imag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229264"/>
            <a:ext cx="2438400" cy="1828800"/>
          </a:xfrm>
          <a:prstGeom prst="rect">
            <a:avLst/>
          </a:prstGeom>
        </p:spPr>
      </p:pic>
      <p:sp>
        <p:nvSpPr>
          <p:cNvPr id="7" name="ZoneTexte 6"/>
          <p:cNvSpPr txBox="1"/>
          <p:nvPr/>
        </p:nvSpPr>
        <p:spPr>
          <a:xfrm>
            <a:off x="2978364" y="1229265"/>
            <a:ext cx="7599872" cy="1384995"/>
          </a:xfrm>
          <a:prstGeom prst="rect">
            <a:avLst/>
          </a:prstGeom>
          <a:noFill/>
        </p:spPr>
        <p:txBody>
          <a:bodyPr wrap="square" rtlCol="0">
            <a:spAutoFit/>
          </a:bodyPr>
          <a:lstStyle/>
          <a:p>
            <a:r>
              <a:rPr lang="fr-FR" sz="4800" dirty="0"/>
              <a:t>LE TRAITEMENT: </a:t>
            </a:r>
            <a:r>
              <a:rPr lang="fr-FR" sz="3600" b="1" dirty="0"/>
              <a:t>LE LIVRE DE CONNAISSANCE </a:t>
            </a:r>
            <a:r>
              <a:rPr lang="fr-FR" dirty="0"/>
              <a:t>« </a:t>
            </a:r>
            <a:r>
              <a:rPr lang="fr-FR" u="sng" dirty="0"/>
              <a:t>Convoquer » les mots </a:t>
            </a:r>
            <a:r>
              <a:rPr lang="fr-FR" u="sng"/>
              <a:t>des acteurs »</a:t>
            </a:r>
            <a:endParaRPr lang="fr-FR" sz="3600" b="1" dirty="0"/>
          </a:p>
        </p:txBody>
      </p:sp>
      <p:sp>
        <p:nvSpPr>
          <p:cNvPr id="5" name="ZoneTexte 4"/>
          <p:cNvSpPr txBox="1"/>
          <p:nvPr/>
        </p:nvSpPr>
        <p:spPr>
          <a:xfrm>
            <a:off x="458326" y="3086007"/>
            <a:ext cx="3944710" cy="4062651"/>
          </a:xfrm>
          <a:prstGeom prst="rect">
            <a:avLst/>
          </a:prstGeom>
          <a:noFill/>
        </p:spPr>
        <p:txBody>
          <a:bodyPr wrap="square" rtlCol="0">
            <a:spAutoFit/>
          </a:bodyPr>
          <a:lstStyle/>
          <a:p>
            <a:pPr marL="285750" indent="-285750">
              <a:buFont typeface="Arial" panose="020B0604020202020204" pitchFamily="34" charset="0"/>
              <a:buChar char="•"/>
            </a:pPr>
            <a:r>
              <a:rPr lang="fr-FR" dirty="0"/>
              <a:t>Sélectionner et croiser les différentes parties d’ITW (qui sont numérotées) correspondantes aux mêmes ilots d’exploration </a:t>
            </a:r>
          </a:p>
          <a:p>
            <a:pPr marL="285750" indent="-285750">
              <a:buFont typeface="Arial" panose="020B0604020202020204" pitchFamily="34" charset="0"/>
              <a:buChar char="•"/>
            </a:pPr>
            <a:r>
              <a:rPr lang="fr-FR" dirty="0"/>
              <a:t>Elaborer des propositions à partir des croisements, ex: </a:t>
            </a:r>
            <a:r>
              <a:rPr lang="fr-FR" i="1" dirty="0"/>
              <a:t>faire un briefing impliquant plus que motivationnel ..</a:t>
            </a:r>
          </a:p>
          <a:p>
            <a:pPr marL="285750" indent="-285750">
              <a:buFont typeface="Arial" panose="020B0604020202020204" pitchFamily="34" charset="0"/>
              <a:buChar char="•"/>
            </a:pPr>
            <a:r>
              <a:rPr lang="fr-FR" u="sng" dirty="0"/>
              <a:t>Dégager les styles </a:t>
            </a:r>
            <a:r>
              <a:rPr lang="fr-FR" dirty="0"/>
              <a:t>(Genre et Style) des acteurs de ce championnat qui peuvent inspirer– également le style de la fédération/style FFC  - </a:t>
            </a:r>
            <a:r>
              <a:rPr lang="fr-FR" sz="1400" dirty="0"/>
              <a:t>(ex installer la sérénité - construire le « mieux vivre ensemble » pour réussir le « mieux faire ensemble » )</a:t>
            </a:r>
          </a:p>
          <a:p>
            <a:pPr marL="285750" indent="-285750">
              <a:buFont typeface="Arial" panose="020B0604020202020204" pitchFamily="34" charset="0"/>
              <a:buChar char="•"/>
            </a:pPr>
            <a:endParaRPr lang="fr-FR" i="1" dirty="0"/>
          </a:p>
        </p:txBody>
      </p:sp>
      <p:sp>
        <p:nvSpPr>
          <p:cNvPr id="8" name="ZoneTexte 7"/>
          <p:cNvSpPr txBox="1"/>
          <p:nvPr/>
        </p:nvSpPr>
        <p:spPr>
          <a:xfrm>
            <a:off x="4911369" y="3983655"/>
            <a:ext cx="3554083" cy="1754326"/>
          </a:xfrm>
          <a:prstGeom prst="rect">
            <a:avLst/>
          </a:prstGeom>
          <a:noFill/>
        </p:spPr>
        <p:txBody>
          <a:bodyPr wrap="square" rtlCol="0">
            <a:spAutoFit/>
          </a:bodyPr>
          <a:lstStyle/>
          <a:p>
            <a:pPr marL="285750" indent="-285750">
              <a:buFont typeface="Arial" panose="020B0604020202020204" pitchFamily="34" charset="0"/>
              <a:buChar char="•"/>
            </a:pPr>
            <a:r>
              <a:rPr lang="fr-FR" dirty="0"/>
              <a:t>EVITER D’ELIMINER</a:t>
            </a:r>
          </a:p>
          <a:p>
            <a:pPr marL="285750" indent="-285750">
              <a:buFont typeface="Arial" panose="020B0604020202020204" pitchFamily="34" charset="0"/>
              <a:buChar char="•"/>
            </a:pPr>
            <a:r>
              <a:rPr lang="fr-FR" dirty="0"/>
              <a:t>DONNER A VITE PERCEVOIR :</a:t>
            </a:r>
          </a:p>
          <a:p>
            <a:pPr marL="742950" lvl="1" indent="-285750">
              <a:buFont typeface="Arial" panose="020B0604020202020204" pitchFamily="34" charset="0"/>
              <a:buChar char="•"/>
            </a:pPr>
            <a:r>
              <a:rPr lang="fr-FR" dirty="0"/>
              <a:t>Sommaire</a:t>
            </a:r>
          </a:p>
          <a:p>
            <a:pPr marL="742950" lvl="1" indent="-285750">
              <a:buFont typeface="Arial" panose="020B0604020202020204" pitchFamily="34" charset="0"/>
              <a:buChar char="•"/>
            </a:pPr>
            <a:r>
              <a:rPr lang="fr-FR" dirty="0"/>
              <a:t>Utiliser les typo</a:t>
            </a:r>
          </a:p>
          <a:p>
            <a:pPr marL="742950" lvl="1" indent="-285750">
              <a:buFont typeface="Arial" panose="020B0604020202020204" pitchFamily="34" charset="0"/>
              <a:buChar char="•"/>
            </a:pPr>
            <a:r>
              <a:rPr lang="fr-FR" dirty="0"/>
              <a:t>raboter</a:t>
            </a:r>
          </a:p>
          <a:p>
            <a:pPr marL="285750" indent="-285750">
              <a:buFont typeface="Arial" panose="020B0604020202020204" pitchFamily="34" charset="0"/>
              <a:buChar char="•"/>
            </a:pPr>
            <a:r>
              <a:rPr lang="fr-FR" dirty="0"/>
              <a:t>NE PAS HESITER A REPETER</a:t>
            </a:r>
          </a:p>
        </p:txBody>
      </p:sp>
      <p:sp>
        <p:nvSpPr>
          <p:cNvPr id="9" name="ZoneTexte 8"/>
          <p:cNvSpPr txBox="1"/>
          <p:nvPr/>
        </p:nvSpPr>
        <p:spPr>
          <a:xfrm>
            <a:off x="8446826" y="3595590"/>
            <a:ext cx="3554083" cy="2031325"/>
          </a:xfrm>
          <a:prstGeom prst="rect">
            <a:avLst/>
          </a:prstGeom>
          <a:noFill/>
        </p:spPr>
        <p:txBody>
          <a:bodyPr wrap="square" rtlCol="0">
            <a:spAutoFit/>
          </a:bodyPr>
          <a:lstStyle/>
          <a:p>
            <a:pPr marL="285750" indent="-285750">
              <a:buFont typeface="Arial" panose="020B0604020202020204" pitchFamily="34" charset="0"/>
              <a:buChar char="•"/>
            </a:pPr>
            <a:r>
              <a:rPr lang="fr-FR" dirty="0"/>
              <a:t>Elaborer des livrables facilement (le livre de connaissance est un document de travail)</a:t>
            </a:r>
          </a:p>
          <a:p>
            <a:pPr marL="285750" indent="-285750">
              <a:buFont typeface="Arial" panose="020B0604020202020204" pitchFamily="34" charset="0"/>
              <a:buChar char="•"/>
            </a:pPr>
            <a:r>
              <a:rPr lang="fr-FR" dirty="0"/>
              <a:t>Constituer un patrimoine           </a:t>
            </a:r>
            <a:r>
              <a:rPr lang="fr-FR" dirty="0" err="1"/>
              <a:t>re</a:t>
            </a:r>
            <a:r>
              <a:rPr lang="fr-FR" dirty="0"/>
              <a:t>-questionnable </a:t>
            </a:r>
            <a:r>
              <a:rPr lang="fr-FR" sz="1200" dirty="0"/>
              <a:t>(Son intérêt est de pouvoir partager horizontalement et verticalement des connaissances </a:t>
            </a:r>
            <a:r>
              <a:rPr lang="fr-FR" sz="1200" i="1" dirty="0"/>
              <a:t>expérientielles. C’est un patrimoine consultable)</a:t>
            </a:r>
          </a:p>
        </p:txBody>
      </p:sp>
      <p:pic>
        <p:nvPicPr>
          <p:cNvPr id="2" name="Imag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08870" y="2855343"/>
            <a:ext cx="1057195" cy="1104181"/>
          </a:xfrm>
          <a:prstGeom prst="rect">
            <a:avLst/>
          </a:prstGeom>
        </p:spPr>
      </p:pic>
      <p:sp>
        <p:nvSpPr>
          <p:cNvPr id="10" name="Rectangle 9"/>
          <p:cNvSpPr/>
          <p:nvPr/>
        </p:nvSpPr>
        <p:spPr>
          <a:xfrm>
            <a:off x="7315200" y="3890513"/>
            <a:ext cx="707366" cy="1466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9777620" y="5575852"/>
            <a:ext cx="986459" cy="1116746"/>
          </a:xfrm>
          <a:prstGeom prst="rect">
            <a:avLst/>
          </a:prstGeom>
        </p:spPr>
      </p:pic>
      <p:sp>
        <p:nvSpPr>
          <p:cNvPr id="13" name="Rectangle 12"/>
          <p:cNvSpPr/>
          <p:nvPr/>
        </p:nvSpPr>
        <p:spPr>
          <a:xfrm>
            <a:off x="10674626" y="5705061"/>
            <a:ext cx="149087" cy="9243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112573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7" name="Rectangle 6"/>
          <p:cNvSpPr/>
          <p:nvPr/>
        </p:nvSpPr>
        <p:spPr>
          <a:xfrm>
            <a:off x="1143000" y="1926242"/>
            <a:ext cx="9700592" cy="3979294"/>
          </a:xfrm>
          <a:prstGeom prst="rect">
            <a:avLst/>
          </a:prstGeom>
        </p:spPr>
        <p:txBody>
          <a:bodyPr wrap="square">
            <a:spAutoFit/>
          </a:bodyPr>
          <a:lstStyle/>
          <a:p>
            <a:pPr algn="just">
              <a:lnSpc>
                <a:spcPct val="107000"/>
              </a:lnSpc>
              <a:spcAft>
                <a:spcPts val="1200"/>
              </a:spcAft>
            </a:pPr>
            <a:r>
              <a:rPr lang="fr-FR" dirty="0">
                <a:latin typeface="Times New Roman" panose="02020603050405020304" pitchFamily="18" charset="0"/>
                <a:ea typeface="Calibri" panose="020F0502020204030204" pitchFamily="34" charset="0"/>
                <a:cs typeface="Arial" panose="020B0604020202020204" pitchFamily="34" charset="0"/>
              </a:rPr>
              <a:t>Le livre de connaissance (</a:t>
            </a:r>
            <a:r>
              <a:rPr lang="fr-FR" dirty="0" err="1">
                <a:latin typeface="Times New Roman" panose="02020603050405020304" pitchFamily="18" charset="0"/>
                <a:ea typeface="Calibri" panose="020F0502020204030204" pitchFamily="34" charset="0"/>
                <a:cs typeface="Arial" panose="020B0604020202020204" pitchFamily="34" charset="0"/>
              </a:rPr>
              <a:t>word</a:t>
            </a:r>
            <a:r>
              <a:rPr lang="fr-FR">
                <a:latin typeface="Times New Roman" panose="02020603050405020304" pitchFamily="18" charset="0"/>
                <a:ea typeface="Calibri" panose="020F0502020204030204" pitchFamily="34" charset="0"/>
                <a:cs typeface="Arial" panose="020B0604020202020204" pitchFamily="34" charset="0"/>
              </a:rPr>
              <a:t>) </a:t>
            </a:r>
            <a:r>
              <a:rPr lang="fr-FR" dirty="0">
                <a:latin typeface="Times New Roman" panose="02020603050405020304" pitchFamily="18" charset="0"/>
                <a:ea typeface="Calibri" panose="020F0502020204030204" pitchFamily="34" charset="0"/>
                <a:cs typeface="Arial" panose="020B0604020202020204" pitchFamily="34" charset="0"/>
              </a:rPr>
              <a:t>du championnat peut s’apprécier par une lecture classique dans l’ordre des pages ; en mobilisant le sommaire pour aller sur un chapitre ou une sous-partie précise ; en utilisant la fonction « recherche » du logiciel pour aller sur des mots-clefs spécifiques. Un autre mode de lecture est encore d’aller au plus près des discours des personnes interviewées (partie 9 : annexes).</a:t>
            </a:r>
            <a:endParaRPr lang="fr-FR" sz="16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1200"/>
              </a:spcAft>
            </a:pPr>
            <a:r>
              <a:rPr lang="fr-FR" dirty="0">
                <a:latin typeface="Times New Roman" panose="02020603050405020304" pitchFamily="18" charset="0"/>
                <a:ea typeface="Calibri" panose="020F0502020204030204" pitchFamily="34" charset="0"/>
                <a:cs typeface="Arial" panose="020B0604020202020204" pitchFamily="34" charset="0"/>
              </a:rPr>
              <a:t>Des codes couleurs ont été ajouté pour différencier certains contenus :</a:t>
            </a:r>
            <a:endParaRPr lang="fr-FR" sz="16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1200"/>
              </a:spcAft>
            </a:pPr>
            <a:r>
              <a:rPr lang="fr-FR" dirty="0">
                <a:solidFill>
                  <a:srgbClr val="000000"/>
                </a:solidFill>
                <a:highlight>
                  <a:srgbClr val="FFFF00"/>
                </a:highlight>
                <a:latin typeface="Times New Roman" panose="02020603050405020304" pitchFamily="18" charset="0"/>
                <a:ea typeface="Calibri" panose="020F0502020204030204" pitchFamily="34" charset="0"/>
                <a:cs typeface="Arial" panose="020B0604020202020204" pitchFamily="34" charset="0"/>
              </a:rPr>
              <a:t>Jaune surligné</a:t>
            </a:r>
            <a:r>
              <a:rPr lang="fr-FR" dirty="0">
                <a:solidFill>
                  <a:srgbClr val="000000"/>
                </a:solidFill>
                <a:latin typeface="Times New Roman" panose="02020603050405020304" pitchFamily="18" charset="0"/>
                <a:ea typeface="Calibri" panose="020F0502020204030204" pitchFamily="34" charset="0"/>
                <a:cs typeface="Arial" panose="020B0604020202020204" pitchFamily="34" charset="0"/>
              </a:rPr>
              <a:t> : ce qui est à relever</a:t>
            </a:r>
            <a:endParaRPr lang="fr-FR" sz="16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1200"/>
              </a:spcAft>
            </a:pPr>
            <a:r>
              <a:rPr lang="fr-FR" dirty="0">
                <a:solidFill>
                  <a:srgbClr val="000000"/>
                </a:solidFill>
                <a:highlight>
                  <a:srgbClr val="00FF00"/>
                </a:highlight>
                <a:latin typeface="Times New Roman" panose="02020603050405020304" pitchFamily="18" charset="0"/>
                <a:ea typeface="Calibri" panose="020F0502020204030204" pitchFamily="34" charset="0"/>
                <a:cs typeface="Arial" panose="020B0604020202020204" pitchFamily="34" charset="0"/>
              </a:rPr>
              <a:t>Vert surligné</a:t>
            </a:r>
            <a:r>
              <a:rPr lang="fr-FR" dirty="0">
                <a:solidFill>
                  <a:srgbClr val="000000"/>
                </a:solidFill>
                <a:latin typeface="Times New Roman" panose="02020603050405020304" pitchFamily="18" charset="0"/>
                <a:ea typeface="Calibri" panose="020F0502020204030204" pitchFamily="34" charset="0"/>
                <a:cs typeface="Arial" panose="020B0604020202020204" pitchFamily="34" charset="0"/>
              </a:rPr>
              <a:t> : ce qui est remarquable/interpellant</a:t>
            </a:r>
            <a:endParaRPr lang="fr-FR" sz="16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1200"/>
              </a:spcAft>
            </a:pPr>
            <a:r>
              <a:rPr lang="fr-FR" dirty="0">
                <a:solidFill>
                  <a:srgbClr val="FF0000"/>
                </a:solidFill>
                <a:latin typeface="Times New Roman" panose="02020603050405020304" pitchFamily="18" charset="0"/>
                <a:ea typeface="Calibri" panose="020F0502020204030204" pitchFamily="34" charset="0"/>
                <a:cs typeface="Arial" panose="020B0604020202020204" pitchFamily="34" charset="0"/>
              </a:rPr>
              <a:t>Typo rouge </a:t>
            </a:r>
            <a:r>
              <a:rPr lang="fr-FR" dirty="0">
                <a:solidFill>
                  <a:srgbClr val="000000"/>
                </a:solidFill>
                <a:latin typeface="Times New Roman" panose="02020603050405020304" pitchFamily="18" charset="0"/>
                <a:ea typeface="Calibri" panose="020F0502020204030204" pitchFamily="34" charset="0"/>
                <a:cs typeface="Arial" panose="020B0604020202020204" pitchFamily="34" charset="0"/>
              </a:rPr>
              <a:t>: remarque un peu contradictoire/controverse professionnelle</a:t>
            </a:r>
            <a:endParaRPr lang="fr-FR" sz="16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1200"/>
              </a:spcAft>
            </a:pPr>
            <a:r>
              <a:rPr lang="fr-FR" i="1" dirty="0">
                <a:solidFill>
                  <a:srgbClr val="5B9BD5"/>
                </a:solidFill>
                <a:latin typeface="Times New Roman" panose="02020603050405020304" pitchFamily="18" charset="0"/>
                <a:ea typeface="Calibri" panose="020F0502020204030204" pitchFamily="34" charset="0"/>
                <a:cs typeface="Arial" panose="020B0604020202020204" pitchFamily="34" charset="0"/>
              </a:rPr>
              <a:t>Typo bleue </a:t>
            </a:r>
            <a:r>
              <a:rPr lang="fr-FR" i="1" dirty="0">
                <a:solidFill>
                  <a:srgbClr val="000000"/>
                </a:solidFill>
                <a:latin typeface="Times New Roman" panose="02020603050405020304" pitchFamily="18" charset="0"/>
                <a:ea typeface="Calibri" panose="020F0502020204030204" pitchFamily="34" charset="0"/>
                <a:cs typeface="Arial" panose="020B0604020202020204" pitchFamily="34" charset="0"/>
              </a:rPr>
              <a:t>italique : NDLR</a:t>
            </a:r>
            <a:endParaRPr lang="fr-FR" sz="16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1200"/>
              </a:spcAft>
            </a:pPr>
            <a:r>
              <a:rPr lang="fr-FR" dirty="0">
                <a:solidFill>
                  <a:srgbClr val="A5A5A5"/>
                </a:solidFill>
                <a:latin typeface="Times New Roman" panose="02020603050405020304" pitchFamily="18" charset="0"/>
                <a:ea typeface="Calibri" panose="020F0502020204030204" pitchFamily="34" charset="0"/>
                <a:cs typeface="Arial" panose="020B0604020202020204" pitchFamily="34" charset="0"/>
              </a:rPr>
              <a:t>Typo grise </a:t>
            </a:r>
            <a:r>
              <a:rPr lang="fr-FR" dirty="0">
                <a:solidFill>
                  <a:srgbClr val="000000"/>
                </a:solidFill>
                <a:latin typeface="Times New Roman" panose="02020603050405020304" pitchFamily="18" charset="0"/>
                <a:ea typeface="Calibri" panose="020F0502020204030204" pitchFamily="34" charset="0"/>
                <a:cs typeface="Arial" panose="020B0604020202020204" pitchFamily="34" charset="0"/>
              </a:rPr>
              <a:t>: exemple, plutôt illustration</a:t>
            </a:r>
            <a:endParaRPr lang="fr-FR"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58809" y="3438536"/>
            <a:ext cx="2882347" cy="3178663"/>
          </a:xfrm>
          <a:prstGeom prst="rect">
            <a:avLst/>
          </a:prstGeom>
        </p:spPr>
      </p:pic>
    </p:spTree>
    <p:extLst>
      <p:ext uri="{BB962C8B-B14F-4D97-AF65-F5344CB8AC3E}">
        <p14:creationId xmlns:p14="http://schemas.microsoft.com/office/powerpoint/2010/main" val="1368412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002800" y="1517530"/>
            <a:ext cx="8791575" cy="5219700"/>
          </a:xfrm>
          <a:prstGeom prst="rect">
            <a:avLst/>
          </a:prstGeom>
        </p:spPr>
      </p:pic>
      <p:sp>
        <p:nvSpPr>
          <p:cNvPr id="5" name="ZoneTexte 4"/>
          <p:cNvSpPr txBox="1"/>
          <p:nvPr/>
        </p:nvSpPr>
        <p:spPr>
          <a:xfrm>
            <a:off x="836949" y="4391595"/>
            <a:ext cx="1889185" cy="923330"/>
          </a:xfrm>
          <a:prstGeom prst="rect">
            <a:avLst/>
          </a:prstGeom>
          <a:noFill/>
        </p:spPr>
        <p:txBody>
          <a:bodyPr wrap="square" rtlCol="0">
            <a:spAutoFit/>
          </a:bodyPr>
          <a:lstStyle/>
          <a:p>
            <a:r>
              <a:rPr lang="fr-FR" dirty="0"/>
              <a:t>130 PAGES</a:t>
            </a:r>
          </a:p>
          <a:p>
            <a:r>
              <a:rPr lang="fr-FR" dirty="0"/>
              <a:t>300 pages avec les annexes</a:t>
            </a:r>
          </a:p>
        </p:txBody>
      </p:sp>
      <p:pic>
        <p:nvPicPr>
          <p:cNvPr id="2" name="Imag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2815" y="1977887"/>
            <a:ext cx="1504950" cy="2006600"/>
          </a:xfrm>
          <a:prstGeom prst="rect">
            <a:avLst/>
          </a:prstGeom>
        </p:spPr>
      </p:pic>
      <p:pic>
        <p:nvPicPr>
          <p:cNvPr id="7" name="Image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10209" y="5695121"/>
            <a:ext cx="622852" cy="622852"/>
          </a:xfrm>
          <a:prstGeom prst="rect">
            <a:avLst/>
          </a:prstGeom>
        </p:spPr>
      </p:pic>
      <p:pic>
        <p:nvPicPr>
          <p:cNvPr id="8" name="Image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45452" y="5387009"/>
            <a:ext cx="1174468" cy="1282148"/>
          </a:xfrm>
          <a:prstGeom prst="rect">
            <a:avLst/>
          </a:prstGeom>
        </p:spPr>
      </p:pic>
    </p:spTree>
    <p:extLst>
      <p:ext uri="{BB962C8B-B14F-4D97-AF65-F5344CB8AC3E}">
        <p14:creationId xmlns:p14="http://schemas.microsoft.com/office/powerpoint/2010/main" val="3551693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599786" y="1684847"/>
            <a:ext cx="6819900" cy="4972050"/>
          </a:xfrm>
          <a:prstGeom prst="rect">
            <a:avLst/>
          </a:prstGeom>
        </p:spPr>
      </p:pic>
      <p:sp>
        <p:nvSpPr>
          <p:cNvPr id="7" name="Rectangle 6"/>
          <p:cNvSpPr/>
          <p:nvPr/>
        </p:nvSpPr>
        <p:spPr>
          <a:xfrm>
            <a:off x="3478696" y="2007704"/>
            <a:ext cx="5456582" cy="54665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p:cNvSpPr/>
          <p:nvPr/>
        </p:nvSpPr>
        <p:spPr>
          <a:xfrm>
            <a:off x="3101009" y="2246243"/>
            <a:ext cx="1113182" cy="50689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p:cNvSpPr/>
          <p:nvPr/>
        </p:nvSpPr>
        <p:spPr>
          <a:xfrm>
            <a:off x="6619461" y="3925957"/>
            <a:ext cx="2335696" cy="487017"/>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p:cNvSpPr/>
          <p:nvPr/>
        </p:nvSpPr>
        <p:spPr>
          <a:xfrm>
            <a:off x="3041374" y="4094922"/>
            <a:ext cx="3717235" cy="36774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p:cNvSpPr/>
          <p:nvPr/>
        </p:nvSpPr>
        <p:spPr>
          <a:xfrm>
            <a:off x="5759355" y="4769893"/>
            <a:ext cx="3207224" cy="716507"/>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p:cNvSpPr/>
          <p:nvPr/>
        </p:nvSpPr>
        <p:spPr>
          <a:xfrm>
            <a:off x="3077570" y="4981433"/>
            <a:ext cx="2763672" cy="55273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p:cNvSpPr/>
          <p:nvPr/>
        </p:nvSpPr>
        <p:spPr>
          <a:xfrm>
            <a:off x="8523027" y="6005015"/>
            <a:ext cx="375313" cy="17742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p:cNvSpPr/>
          <p:nvPr/>
        </p:nvSpPr>
        <p:spPr>
          <a:xfrm>
            <a:off x="3077570" y="6175612"/>
            <a:ext cx="518615" cy="19106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Imag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3139523"/>
            <a:ext cx="2860399" cy="2860399"/>
          </a:xfrm>
          <a:prstGeom prst="rect">
            <a:avLst/>
          </a:prstGeom>
        </p:spPr>
      </p:pic>
    </p:spTree>
    <p:extLst>
      <p:ext uri="{BB962C8B-B14F-4D97-AF65-F5344CB8AC3E}">
        <p14:creationId xmlns:p14="http://schemas.microsoft.com/office/powerpoint/2010/main" val="10983311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17" name="Image 16"/>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57808" y="2622605"/>
            <a:ext cx="2852530" cy="3136864"/>
          </a:xfrm>
          <a:prstGeom prst="rect">
            <a:avLst/>
          </a:prstGeom>
        </p:spPr>
      </p:pic>
      <p:sp>
        <p:nvSpPr>
          <p:cNvPr id="2" name="ZoneTexte 1"/>
          <p:cNvSpPr txBox="1"/>
          <p:nvPr/>
        </p:nvSpPr>
        <p:spPr>
          <a:xfrm>
            <a:off x="1669774" y="1590262"/>
            <a:ext cx="10207487" cy="4955203"/>
          </a:xfrm>
          <a:prstGeom prst="rect">
            <a:avLst/>
          </a:prstGeom>
          <a:noFill/>
        </p:spPr>
        <p:txBody>
          <a:bodyPr wrap="square" rtlCol="0">
            <a:spAutoFit/>
          </a:bodyPr>
          <a:lstStyle/>
          <a:p>
            <a:pPr lvl="0"/>
            <a:r>
              <a:rPr lang="fr-FR" sz="2000" u="sng" dirty="0"/>
              <a:t>Qu’est ce qui ressort, d’un point de vue général</a:t>
            </a:r>
          </a:p>
          <a:p>
            <a:pPr marL="800100" lvl="1" indent="-342900">
              <a:buFont typeface="Arial" panose="020B0604020202020204" pitchFamily="34" charset="0"/>
              <a:buChar char="•"/>
            </a:pPr>
            <a:r>
              <a:rPr lang="fr-FR" sz="2000" b="1" dirty="0"/>
              <a:t>Savoirs chancelants/à réinterroger</a:t>
            </a:r>
            <a:r>
              <a:rPr lang="fr-FR" sz="2000" dirty="0"/>
              <a:t> – ex : un ou plusieurs leaders ? un ou plusieurs lieux – (dilemmes)</a:t>
            </a:r>
          </a:p>
          <a:p>
            <a:pPr marL="800100" lvl="1" indent="-342900">
              <a:buFont typeface="Arial" panose="020B0604020202020204" pitchFamily="34" charset="0"/>
              <a:buChar char="•"/>
            </a:pPr>
            <a:r>
              <a:rPr lang="fr-FR" sz="2000" b="1" dirty="0"/>
              <a:t>Savoirs bien installées</a:t>
            </a:r>
            <a:r>
              <a:rPr lang="fr-FR" sz="2000" dirty="0"/>
              <a:t> – ex : l’implantation de l’hôtel </a:t>
            </a:r>
            <a:r>
              <a:rPr lang="fr-FR" sz="1400" dirty="0"/>
              <a:t>(dans le détail) </a:t>
            </a:r>
            <a:r>
              <a:rPr lang="fr-FR" sz="2000" dirty="0"/>
              <a:t>– (bonnes pratiques « stylisées » et/ou contextualisées)</a:t>
            </a:r>
          </a:p>
          <a:p>
            <a:pPr marL="800100" lvl="1" indent="-342900">
              <a:buFont typeface="Arial" panose="020B0604020202020204" pitchFamily="34" charset="0"/>
              <a:buChar char="•"/>
            </a:pPr>
            <a:r>
              <a:rPr lang="fr-FR" sz="2000" b="1" dirty="0"/>
              <a:t>Savoirs émergeants</a:t>
            </a:r>
            <a:r>
              <a:rPr lang="fr-FR" sz="2000" dirty="0"/>
              <a:t> à bas bruit ou + ou - brusquement – ex : un staff « ancré »/ les conditions de la disponibilité du staff course –  pouvant être dus à des Innovations : le nutritionniste/cuisinier facilitant récupération et moment de convivialité </a:t>
            </a:r>
          </a:p>
          <a:p>
            <a:pPr lvl="1"/>
            <a:r>
              <a:rPr lang="fr-FR" sz="2000" dirty="0"/>
              <a:t>Mais également :</a:t>
            </a:r>
          </a:p>
          <a:p>
            <a:pPr marL="1257300" lvl="2" indent="-342900">
              <a:buFont typeface="Arial" panose="020B0604020202020204" pitchFamily="34" charset="0"/>
              <a:buChar char="•"/>
            </a:pPr>
            <a:r>
              <a:rPr lang="fr-FR" sz="2000" b="1" dirty="0"/>
              <a:t>des pistes d’actions potentiellement</a:t>
            </a:r>
            <a:r>
              <a:rPr lang="fr-FR" sz="2000" dirty="0"/>
              <a:t> à explorer</a:t>
            </a:r>
          </a:p>
          <a:p>
            <a:pPr marL="1257300" lvl="2" indent="-342900">
              <a:buFont typeface="Arial" panose="020B0604020202020204" pitchFamily="34" charset="0"/>
              <a:buChar char="•"/>
            </a:pPr>
            <a:r>
              <a:rPr lang="fr-FR" sz="2000" b="1" dirty="0"/>
              <a:t>des compétences/expériences</a:t>
            </a:r>
            <a:r>
              <a:rPr lang="fr-FR" sz="2000" dirty="0"/>
              <a:t> à développer ou à prendre en compte (ex : le vivre ensemble, inter agir en relation individuelle et collective, expérience des managers sélectionneurs )</a:t>
            </a:r>
          </a:p>
          <a:p>
            <a:pPr marL="1257300" lvl="2" indent="-342900">
              <a:buFont typeface="Arial" panose="020B0604020202020204" pitchFamily="34" charset="0"/>
              <a:buChar char="•"/>
            </a:pPr>
            <a:r>
              <a:rPr lang="fr-FR" sz="2000" b="1" dirty="0"/>
              <a:t>des nouvelles questions professionnelles</a:t>
            </a:r>
            <a:r>
              <a:rPr lang="fr-FR" sz="2000" dirty="0"/>
              <a:t> ??????</a:t>
            </a:r>
          </a:p>
          <a:p>
            <a:r>
              <a:rPr lang="fr-FR" dirty="0"/>
              <a:t> </a:t>
            </a:r>
            <a:endParaRPr lang="fr-FR" sz="1600" dirty="0"/>
          </a:p>
          <a:p>
            <a:endParaRPr lang="fr-FR" dirty="0"/>
          </a:p>
        </p:txBody>
      </p:sp>
    </p:spTree>
    <p:extLst>
      <p:ext uri="{BB962C8B-B14F-4D97-AF65-F5344CB8AC3E}">
        <p14:creationId xmlns:p14="http://schemas.microsoft.com/office/powerpoint/2010/main" val="36437194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0" y="0"/>
            <a:ext cx="12193057" cy="6858594"/>
          </a:xfrm>
          <a:prstGeom prst="rect">
            <a:avLst/>
          </a:prstGeom>
        </p:spPr>
      </p:pic>
      <p:sp>
        <p:nvSpPr>
          <p:cNvPr id="6" name="ZoneTexte 5"/>
          <p:cNvSpPr txBox="1"/>
          <p:nvPr/>
        </p:nvSpPr>
        <p:spPr>
          <a:xfrm>
            <a:off x="2076376" y="79513"/>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3" name="Rectangle 2"/>
          <p:cNvSpPr/>
          <p:nvPr/>
        </p:nvSpPr>
        <p:spPr>
          <a:xfrm>
            <a:off x="1878497" y="1815251"/>
            <a:ext cx="7762460" cy="4380495"/>
          </a:xfrm>
          <a:prstGeom prst="rect">
            <a:avLst/>
          </a:prstGeom>
        </p:spPr>
        <p:txBody>
          <a:bodyPr wrap="square">
            <a:spAutoFit/>
          </a:bodyPr>
          <a:lstStyle/>
          <a:p>
            <a:pPr lvl="0" algn="ctr">
              <a:lnSpc>
                <a:spcPct val="107000"/>
              </a:lnSpc>
              <a:spcAft>
                <a:spcPts val="500"/>
              </a:spcAft>
              <a:tabLst>
                <a:tab pos="1193800" algn="l"/>
                <a:tab pos="5754370" algn="r"/>
              </a:tabLst>
            </a:pPr>
            <a:r>
              <a:rPr lang="fr-FR" sz="2800" dirty="0">
                <a:ea typeface="Calibri" panose="020F0502020204030204" pitchFamily="34" charset="0"/>
                <a:cs typeface="Times New Roman" panose="02020603050405020304" pitchFamily="18" charset="0"/>
              </a:rPr>
              <a:t>UN STAFF CONNU ET RECONNU PAR LES COUREURS, AVEC DES RELATIONS INTERPERSONNELLES CREANT DES ANCRAGES PROPICES A UNE « AMBIANCE » FAVORABLES A LA PERFORMANCE </a:t>
            </a:r>
          </a:p>
          <a:p>
            <a:pPr lvl="0" algn="ctr">
              <a:lnSpc>
                <a:spcPct val="107000"/>
              </a:lnSpc>
              <a:spcAft>
                <a:spcPts val="500"/>
              </a:spcAft>
              <a:tabLst>
                <a:tab pos="1193800" algn="l"/>
                <a:tab pos="5754370" algn="r"/>
              </a:tabLst>
            </a:pPr>
            <a:r>
              <a:rPr lang="fr-FR" i="1" dirty="0">
                <a:ea typeface="Calibri" panose="020F0502020204030204" pitchFamily="34" charset="0"/>
                <a:cs typeface="Times New Roman" panose="02020603050405020304" pitchFamily="18" charset="0"/>
              </a:rPr>
              <a:t>(ancrage permettant de mieux appréhender pour les coureurs la complexité et les incertitudes de la compétition)</a:t>
            </a:r>
          </a:p>
          <a:p>
            <a:pPr lvl="0" algn="ctr">
              <a:lnSpc>
                <a:spcPct val="107000"/>
              </a:lnSpc>
              <a:spcAft>
                <a:spcPts val="500"/>
              </a:spcAft>
              <a:tabLst>
                <a:tab pos="1193800" algn="l"/>
                <a:tab pos="5754370" algn="r"/>
              </a:tabLst>
            </a:pPr>
            <a:endParaRPr lang="fr-FR" i="1" dirty="0">
              <a:ea typeface="Calibri" panose="020F0502020204030204" pitchFamily="34" charset="0"/>
              <a:cs typeface="Times New Roman" panose="02020603050405020304" pitchFamily="18" charset="0"/>
            </a:endParaRPr>
          </a:p>
          <a:p>
            <a:pPr lvl="1">
              <a:lnSpc>
                <a:spcPct val="107000"/>
              </a:lnSpc>
              <a:spcAft>
                <a:spcPts val="500"/>
              </a:spcAft>
              <a:tabLst>
                <a:tab pos="1193800" algn="l"/>
                <a:tab pos="5754370" algn="r"/>
              </a:tabLst>
            </a:pPr>
            <a:r>
              <a:rPr lang="fr-FR" sz="2800" dirty="0">
                <a:ea typeface="Calibri" panose="020F0502020204030204" pitchFamily="34" charset="0"/>
                <a:cs typeface="Times New Roman" panose="02020603050405020304" pitchFamily="18" charset="0"/>
              </a:rPr>
              <a:t>le programme jeune pour acquérir le savoir vivre ensemble, se construire des valeurs, se connaitre et se reconnaitre</a:t>
            </a:r>
          </a:p>
        </p:txBody>
      </p:sp>
      <p:sp>
        <p:nvSpPr>
          <p:cNvPr id="5" name="Flèche droite 4"/>
          <p:cNvSpPr/>
          <p:nvPr/>
        </p:nvSpPr>
        <p:spPr>
          <a:xfrm>
            <a:off x="1302025" y="4919868"/>
            <a:ext cx="785191" cy="3180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04513" y="1053548"/>
            <a:ext cx="2064026" cy="2064026"/>
          </a:xfrm>
          <a:prstGeom prst="rect">
            <a:avLst/>
          </a:prstGeom>
        </p:spPr>
      </p:pic>
      <p:sp>
        <p:nvSpPr>
          <p:cNvPr id="2" name="ZoneTexte 1"/>
          <p:cNvSpPr txBox="1"/>
          <p:nvPr/>
        </p:nvSpPr>
        <p:spPr>
          <a:xfrm>
            <a:off x="5387009" y="1192696"/>
            <a:ext cx="854765" cy="369332"/>
          </a:xfrm>
          <a:prstGeom prst="rect">
            <a:avLst/>
          </a:prstGeom>
          <a:noFill/>
        </p:spPr>
        <p:txBody>
          <a:bodyPr wrap="square" rtlCol="0">
            <a:spAutoFit/>
          </a:bodyPr>
          <a:lstStyle/>
          <a:p>
            <a:r>
              <a:rPr lang="fr-FR" u="sng" dirty="0"/>
              <a:t>FOCUS</a:t>
            </a:r>
          </a:p>
        </p:txBody>
      </p:sp>
    </p:spTree>
    <p:extLst>
      <p:ext uri="{BB962C8B-B14F-4D97-AF65-F5344CB8AC3E}">
        <p14:creationId xmlns:p14="http://schemas.microsoft.com/office/powerpoint/2010/main" val="4083764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446558"/>
            <a:ext cx="3815999" cy="2141468"/>
          </a:xfrm>
          <a:prstGeom prst="rect">
            <a:avLst/>
          </a:prstGeom>
        </p:spPr>
      </p:pic>
      <p:sp>
        <p:nvSpPr>
          <p:cNvPr id="2" name="Rectangle 1"/>
          <p:cNvSpPr/>
          <p:nvPr/>
        </p:nvSpPr>
        <p:spPr>
          <a:xfrm>
            <a:off x="3766931" y="1250759"/>
            <a:ext cx="8020878" cy="5607241"/>
          </a:xfrm>
          <a:prstGeom prst="rect">
            <a:avLst/>
          </a:prstGeom>
        </p:spPr>
        <p:txBody>
          <a:bodyPr wrap="square">
            <a:spAutoFit/>
          </a:bodyPr>
          <a:lstStyle/>
          <a:p>
            <a:pPr lvl="0">
              <a:lnSpc>
                <a:spcPct val="107000"/>
              </a:lnSpc>
              <a:spcAft>
                <a:spcPts val="0"/>
              </a:spcAft>
            </a:pPr>
            <a:r>
              <a:rPr lang="fr-FR" sz="2400" u="sng" dirty="0">
                <a:ea typeface="Calibri" panose="020F0502020204030204" pitchFamily="34" charset="0"/>
                <a:cs typeface="Times New Roman" panose="02020603050405020304" pitchFamily="18" charset="0"/>
              </a:rPr>
              <a:t>Limites et avantages de notre démarche : </a:t>
            </a:r>
          </a:p>
          <a:p>
            <a:pPr marL="342900" lvl="0" indent="-342900">
              <a:lnSpc>
                <a:spcPct val="107000"/>
              </a:lnSpc>
              <a:spcAft>
                <a:spcPts val="0"/>
              </a:spcAft>
              <a:buFont typeface="Symbol" panose="05050102010706020507" pitchFamily="18" charset="2"/>
              <a:buChar char=""/>
            </a:pPr>
            <a:endParaRPr lang="fr-FR" sz="1600" dirty="0">
              <a:ea typeface="Calibri" panose="020F0502020204030204" pitchFamily="34" charset="0"/>
              <a:cs typeface="Times New Roman" panose="02020603050405020304" pitchFamily="18" charset="0"/>
            </a:endParaRPr>
          </a:p>
          <a:p>
            <a:pPr marL="800100" lvl="1" indent="-342900">
              <a:lnSpc>
                <a:spcPct val="107000"/>
              </a:lnSpc>
              <a:buFont typeface="Courier New" panose="02070309020205020404" pitchFamily="49" charset="0"/>
              <a:buChar char="o"/>
            </a:pPr>
            <a:r>
              <a:rPr lang="fr-FR" sz="2400" dirty="0">
                <a:ea typeface="Calibri" panose="020F0502020204030204" pitchFamily="34" charset="0"/>
                <a:cs typeface="Times New Roman" panose="02020603050405020304" pitchFamily="18" charset="0"/>
              </a:rPr>
              <a:t>Parfois nous enfonçons des portes ouvertes</a:t>
            </a:r>
          </a:p>
          <a:p>
            <a:pPr marL="800100" lvl="1" indent="-342900">
              <a:lnSpc>
                <a:spcPct val="107000"/>
              </a:lnSpc>
              <a:buFont typeface="Courier New" panose="02070309020205020404" pitchFamily="49" charset="0"/>
              <a:buChar char="o"/>
            </a:pPr>
            <a:r>
              <a:rPr lang="fr-FR" sz="2400" dirty="0">
                <a:ea typeface="Calibri" panose="020F0502020204030204" pitchFamily="34" charset="0"/>
                <a:cs typeface="Times New Roman" panose="02020603050405020304" pitchFamily="18" charset="0"/>
              </a:rPr>
              <a:t>Non exhaustive</a:t>
            </a:r>
          </a:p>
          <a:p>
            <a:pPr marL="800100" lvl="1" indent="-342900">
              <a:lnSpc>
                <a:spcPct val="107000"/>
              </a:lnSpc>
              <a:buFont typeface="Courier New" panose="02070309020205020404" pitchFamily="49" charset="0"/>
              <a:buChar char="o"/>
            </a:pPr>
            <a:r>
              <a:rPr lang="fr-FR" sz="2400" dirty="0">
                <a:ea typeface="Calibri" panose="020F0502020204030204" pitchFamily="34" charset="0"/>
                <a:cs typeface="Times New Roman" panose="02020603050405020304" pitchFamily="18" charset="0"/>
              </a:rPr>
              <a:t>Le point départ n’est pas des hypothèses prédéterminées mais des données et/ou informations qui proviennent du terrain</a:t>
            </a:r>
          </a:p>
          <a:p>
            <a:pPr marL="800100" lvl="1" indent="-342900">
              <a:lnSpc>
                <a:spcPct val="107000"/>
              </a:lnSpc>
              <a:buFont typeface="Courier New" panose="02070309020205020404" pitchFamily="49" charset="0"/>
              <a:buChar char="o"/>
            </a:pPr>
            <a:r>
              <a:rPr lang="fr-FR" sz="2400" dirty="0">
                <a:ea typeface="Calibri" panose="020F0502020204030204" pitchFamily="34" charset="0"/>
                <a:cs typeface="Times New Roman" panose="02020603050405020304" pitchFamily="18" charset="0"/>
              </a:rPr>
              <a:t>Certains points sont clairement « illustrés », d’autres sont évoqués, probablement à approfondir</a:t>
            </a:r>
          </a:p>
          <a:p>
            <a:pPr marL="800100" lvl="1" indent="-342900">
              <a:lnSpc>
                <a:spcPct val="107000"/>
              </a:lnSpc>
              <a:buFont typeface="Courier New" panose="02070309020205020404" pitchFamily="49" charset="0"/>
              <a:buChar char="o"/>
            </a:pPr>
            <a:r>
              <a:rPr lang="fr-FR" sz="2400" dirty="0">
                <a:ea typeface="Calibri" panose="020F0502020204030204" pitchFamily="34" charset="0"/>
                <a:cs typeface="Times New Roman" panose="02020603050405020304" pitchFamily="18" charset="0"/>
              </a:rPr>
              <a:t>Les savoirs tels que nous les envisageons sont dynamiques et non dogmatiques.</a:t>
            </a:r>
          </a:p>
          <a:p>
            <a:pPr marL="800100" lvl="1" indent="-342900">
              <a:lnSpc>
                <a:spcPct val="107000"/>
              </a:lnSpc>
              <a:buFont typeface="Courier New" panose="02070309020205020404" pitchFamily="49" charset="0"/>
              <a:buChar char="o"/>
            </a:pPr>
            <a:r>
              <a:rPr lang="fr-FR" sz="2400" dirty="0">
                <a:ea typeface="Calibri" panose="020F0502020204030204" pitchFamily="34" charset="0"/>
                <a:cs typeface="Times New Roman" panose="02020603050405020304" pitchFamily="18" charset="0"/>
              </a:rPr>
              <a:t>Le temps court, moins d’approche systémique, moins de compréhension de la complexité</a:t>
            </a:r>
          </a:p>
          <a:p>
            <a:pPr marL="800100" lvl="1" indent="-342900">
              <a:lnSpc>
                <a:spcPct val="107000"/>
              </a:lnSpc>
              <a:spcAft>
                <a:spcPts val="800"/>
              </a:spcAft>
              <a:buFont typeface="Courier New" panose="02070309020205020404" pitchFamily="49" charset="0"/>
              <a:buChar char="o"/>
            </a:pPr>
            <a:r>
              <a:rPr lang="fr-FR" sz="2400" dirty="0">
                <a:ea typeface="Calibri" panose="020F0502020204030204" pitchFamily="34" charset="0"/>
                <a:cs typeface="Times New Roman" panose="02020603050405020304" pitchFamily="18" charset="0"/>
              </a:rPr>
              <a:t>Non scientifique</a:t>
            </a:r>
            <a:endParaRPr lang="fr-FR"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544302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Rectangle 1"/>
          <p:cNvSpPr/>
          <p:nvPr/>
        </p:nvSpPr>
        <p:spPr>
          <a:xfrm>
            <a:off x="632793" y="1142999"/>
            <a:ext cx="9435546" cy="5295680"/>
          </a:xfrm>
          <a:prstGeom prst="rect">
            <a:avLst/>
          </a:prstGeom>
        </p:spPr>
        <p:txBody>
          <a:bodyPr wrap="square">
            <a:spAutoFit/>
          </a:bodyPr>
          <a:lstStyle/>
          <a:p>
            <a:pPr lvl="0">
              <a:lnSpc>
                <a:spcPct val="107000"/>
              </a:lnSpc>
              <a:spcAft>
                <a:spcPts val="0"/>
              </a:spcAft>
            </a:pPr>
            <a:r>
              <a:rPr lang="fr-FR" sz="2000" u="sng" dirty="0">
                <a:ea typeface="Calibri" panose="020F0502020204030204" pitchFamily="34" charset="0"/>
                <a:cs typeface="Times New Roman" panose="02020603050405020304" pitchFamily="18" charset="0"/>
              </a:rPr>
              <a:t>A propos du projet </a:t>
            </a:r>
          </a:p>
          <a:p>
            <a:pPr lvl="0">
              <a:lnSpc>
                <a:spcPct val="107000"/>
              </a:lnSpc>
              <a:spcAft>
                <a:spcPts val="0"/>
              </a:spcAft>
            </a:pPr>
            <a:endParaRPr lang="fr-FR" sz="1200" u="sng" dirty="0">
              <a:ea typeface="Calibri" panose="020F0502020204030204" pitchFamily="34" charset="0"/>
              <a:cs typeface="Times New Roman" panose="02020603050405020304" pitchFamily="18" charset="0"/>
            </a:endParaRPr>
          </a:p>
          <a:p>
            <a:pPr marL="800100" lvl="1" indent="-342900">
              <a:lnSpc>
                <a:spcPct val="107000"/>
              </a:lnSpc>
              <a:buFont typeface="Symbol" panose="05050102010706020507" pitchFamily="18" charset="2"/>
              <a:buChar char=""/>
            </a:pPr>
            <a:r>
              <a:rPr lang="fr-FR" sz="2000" dirty="0">
                <a:ea typeface="Calibri" panose="020F0502020204030204" pitchFamily="34" charset="0"/>
                <a:cs typeface="Times New Roman" panose="02020603050405020304" pitchFamily="18" charset="0"/>
              </a:rPr>
              <a:t>C’est un type de projet dont nous n’avons pas l’habitude.</a:t>
            </a:r>
          </a:p>
          <a:p>
            <a:pPr lvl="1">
              <a:lnSpc>
                <a:spcPct val="107000"/>
              </a:lnSpc>
            </a:pPr>
            <a:endParaRPr lang="fr-FR" sz="1200" dirty="0">
              <a:ea typeface="Calibri" panose="020F0502020204030204" pitchFamily="34" charset="0"/>
              <a:cs typeface="Times New Roman" panose="02020603050405020304" pitchFamily="18" charset="0"/>
            </a:endParaRPr>
          </a:p>
          <a:p>
            <a:pPr marL="800100" lvl="1" indent="-342900">
              <a:lnSpc>
                <a:spcPct val="107000"/>
              </a:lnSpc>
              <a:buFont typeface="Symbol" panose="05050102010706020507" pitchFamily="18" charset="2"/>
              <a:buChar char=""/>
            </a:pPr>
            <a:r>
              <a:rPr lang="fr-FR" sz="2000" dirty="0">
                <a:ea typeface="Calibri" panose="020F0502020204030204" pitchFamily="34" charset="0"/>
                <a:cs typeface="Times New Roman" panose="02020603050405020304" pitchFamily="18" charset="0"/>
              </a:rPr>
              <a:t>L’intégration de ce type de projet au sein d’une DTN doit donc être réfléchit:</a:t>
            </a:r>
          </a:p>
          <a:p>
            <a:pPr marL="1257300" lvl="2" indent="-342900">
              <a:lnSpc>
                <a:spcPct val="107000"/>
              </a:lnSpc>
              <a:buFont typeface="Symbol" panose="05050102010706020507" pitchFamily="18" charset="2"/>
              <a:buChar char=""/>
            </a:pPr>
            <a:r>
              <a:rPr lang="fr-FR" sz="2000" dirty="0">
                <a:ea typeface="Calibri" panose="020F0502020204030204" pitchFamily="34" charset="0"/>
                <a:cs typeface="Times New Roman" panose="02020603050405020304" pitchFamily="18" charset="0"/>
              </a:rPr>
              <a:t>En terme  de mission/budget/ RH. </a:t>
            </a:r>
          </a:p>
          <a:p>
            <a:pPr marL="1257300" lvl="2" indent="-342900">
              <a:lnSpc>
                <a:spcPct val="107000"/>
              </a:lnSpc>
              <a:buFont typeface="Symbol" panose="05050102010706020507" pitchFamily="18" charset="2"/>
              <a:buChar char=""/>
            </a:pPr>
            <a:r>
              <a:rPr lang="fr-FR" sz="2000" dirty="0">
                <a:ea typeface="Calibri" panose="020F0502020204030204" pitchFamily="34" charset="0"/>
                <a:cs typeface="Times New Roman" panose="02020603050405020304" pitchFamily="18" charset="0"/>
              </a:rPr>
              <a:t>De complémentarité et de choix avec les autres temps qu’organise une DTN </a:t>
            </a:r>
            <a:r>
              <a:rPr lang="fr-FR" dirty="0">
                <a:ea typeface="Calibri" panose="020F0502020204030204" pitchFamily="34" charset="0"/>
                <a:cs typeface="Times New Roman" panose="02020603050405020304" pitchFamily="18" charset="0"/>
              </a:rPr>
              <a:t>(séminaire annuel, REX du référent kiné, échanges entre managers sélectionneurs,  ….) </a:t>
            </a:r>
            <a:r>
              <a:rPr lang="fr-FR" sz="2000" dirty="0">
                <a:ea typeface="Calibri" panose="020F0502020204030204" pitchFamily="34" charset="0"/>
                <a:cs typeface="Times New Roman" panose="02020603050405020304" pitchFamily="18" charset="0"/>
              </a:rPr>
              <a:t>ou pourrait organiser </a:t>
            </a:r>
            <a:r>
              <a:rPr lang="fr-FR" dirty="0">
                <a:ea typeface="Calibri" panose="020F0502020204030204" pitchFamily="34" charset="0"/>
                <a:cs typeface="Times New Roman" panose="02020603050405020304" pitchFamily="18" charset="0"/>
              </a:rPr>
              <a:t>(REX, </a:t>
            </a:r>
            <a:r>
              <a:rPr lang="fr-FR" dirty="0" err="1">
                <a:ea typeface="Calibri" panose="020F0502020204030204" pitchFamily="34" charset="0"/>
                <a:cs typeface="Times New Roman" panose="02020603050405020304" pitchFamily="18" charset="0"/>
              </a:rPr>
              <a:t>Debriefing</a:t>
            </a:r>
            <a:r>
              <a:rPr lang="fr-FR" dirty="0">
                <a:ea typeface="Calibri" panose="020F0502020204030204" pitchFamily="34" charset="0"/>
                <a:cs typeface="Times New Roman" panose="02020603050405020304" pitchFamily="18" charset="0"/>
              </a:rPr>
              <a:t> – briefing – action, …)</a:t>
            </a:r>
          </a:p>
          <a:p>
            <a:pPr marL="1257300" lvl="2" indent="-342900">
              <a:lnSpc>
                <a:spcPct val="107000"/>
              </a:lnSpc>
              <a:buFont typeface="Symbol" panose="05050102010706020507" pitchFamily="18" charset="2"/>
              <a:buChar char=""/>
            </a:pPr>
            <a:endParaRPr lang="fr-FR" sz="1200" dirty="0">
              <a:ea typeface="Calibri" panose="020F0502020204030204" pitchFamily="34" charset="0"/>
              <a:cs typeface="Times New Roman" panose="02020603050405020304" pitchFamily="18" charset="0"/>
            </a:endParaRPr>
          </a:p>
          <a:p>
            <a:pPr marL="800100" lvl="1" indent="-342900">
              <a:lnSpc>
                <a:spcPct val="107000"/>
              </a:lnSpc>
              <a:buFont typeface="Symbol" panose="05050102010706020507" pitchFamily="18" charset="2"/>
              <a:buChar char=""/>
            </a:pPr>
            <a:r>
              <a:rPr lang="fr-FR" sz="2000" dirty="0">
                <a:ea typeface="Calibri" panose="020F0502020204030204" pitchFamily="34" charset="0"/>
                <a:cs typeface="Times New Roman" panose="02020603050405020304" pitchFamily="18" charset="0"/>
              </a:rPr>
              <a:t>Au cours du projet plusieurs éléments favorables sont à remarquer et peuvent être ré-exploiter pour s’engager dans une démarche autonome:</a:t>
            </a:r>
          </a:p>
          <a:p>
            <a:pPr marL="1200150" lvl="2" indent="-285750">
              <a:lnSpc>
                <a:spcPct val="107000"/>
              </a:lnSpc>
              <a:buFont typeface="Courier New" panose="02070309020205020404" pitchFamily="49" charset="0"/>
              <a:buChar char="o"/>
            </a:pPr>
            <a:r>
              <a:rPr lang="fr-FR" sz="2000" dirty="0">
                <a:ea typeface="Calibri" panose="020F0502020204030204" pitchFamily="34" charset="0"/>
                <a:cs typeface="Times New Roman" panose="02020603050405020304" pitchFamily="18" charset="0"/>
              </a:rPr>
              <a:t>La diversité des compétences des interviewers</a:t>
            </a:r>
          </a:p>
          <a:p>
            <a:pPr marL="1200150" lvl="2" indent="-285750">
              <a:lnSpc>
                <a:spcPct val="107000"/>
              </a:lnSpc>
              <a:buFont typeface="Courier New" panose="02070309020205020404" pitchFamily="49" charset="0"/>
              <a:buChar char="o"/>
            </a:pPr>
            <a:r>
              <a:rPr lang="fr-FR" sz="2000" dirty="0">
                <a:ea typeface="Calibri" panose="020F0502020204030204" pitchFamily="34" charset="0"/>
                <a:cs typeface="Times New Roman" panose="02020603050405020304" pitchFamily="18" charset="0"/>
              </a:rPr>
              <a:t>Le double ou le triple aveugle</a:t>
            </a:r>
          </a:p>
          <a:p>
            <a:pPr marL="1200150" lvl="2" indent="-285750">
              <a:lnSpc>
                <a:spcPct val="107000"/>
              </a:lnSpc>
              <a:buFont typeface="Courier New" panose="02070309020205020404" pitchFamily="49" charset="0"/>
              <a:buChar char="o"/>
            </a:pPr>
            <a:r>
              <a:rPr lang="fr-FR" sz="2000" dirty="0">
                <a:ea typeface="Calibri" panose="020F0502020204030204" pitchFamily="34" charset="0"/>
                <a:cs typeface="Times New Roman" panose="02020603050405020304" pitchFamily="18" charset="0"/>
              </a:rPr>
              <a:t>Les touches d’explicitation</a:t>
            </a:r>
          </a:p>
          <a:p>
            <a:pPr marL="1200150" lvl="2" indent="-285750">
              <a:lnSpc>
                <a:spcPct val="107000"/>
              </a:lnSpc>
              <a:buFont typeface="Courier New" panose="02070309020205020404" pitchFamily="49" charset="0"/>
              <a:buChar char="o"/>
            </a:pPr>
            <a:r>
              <a:rPr lang="fr-FR" sz="2000" dirty="0">
                <a:ea typeface="Calibri" panose="020F0502020204030204" pitchFamily="34" charset="0"/>
                <a:cs typeface="Times New Roman" panose="02020603050405020304" pitchFamily="18" charset="0"/>
              </a:rPr>
              <a:t>Une forme de neutralité</a:t>
            </a:r>
          </a:p>
          <a:p>
            <a:pPr marL="1200150" lvl="2" indent="-285750">
              <a:lnSpc>
                <a:spcPct val="107000"/>
              </a:lnSpc>
              <a:spcAft>
                <a:spcPts val="800"/>
              </a:spcAft>
              <a:buFont typeface="Courier New" panose="02070309020205020404" pitchFamily="49" charset="0"/>
              <a:buChar char="o"/>
            </a:pPr>
            <a:r>
              <a:rPr lang="fr-FR" sz="2000" dirty="0">
                <a:ea typeface="Calibri" panose="020F0502020204030204" pitchFamily="34" charset="0"/>
                <a:cs typeface="Times New Roman" panose="02020603050405020304" pitchFamily="18" charset="0"/>
              </a:rPr>
              <a:t>La DTN qui porte le projet</a:t>
            </a:r>
            <a:endParaRPr lang="fr-FR" sz="2000" dirty="0">
              <a:effectLst/>
              <a:ea typeface="Calibri" panose="020F0502020204030204" pitchFamily="34" charset="0"/>
              <a:cs typeface="Times New Roman" panose="02020603050405020304" pitchFamily="18" charset="0"/>
            </a:endParaRPr>
          </a:p>
        </p:txBody>
      </p:sp>
      <p:pic>
        <p:nvPicPr>
          <p:cNvPr id="15" name="Image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79841" y="3747052"/>
            <a:ext cx="1975104" cy="2743200"/>
          </a:xfrm>
          <a:prstGeom prst="rect">
            <a:avLst/>
          </a:prstGeom>
        </p:spPr>
      </p:pic>
    </p:spTree>
    <p:extLst>
      <p:ext uri="{BB962C8B-B14F-4D97-AF65-F5344CB8AC3E}">
        <p14:creationId xmlns:p14="http://schemas.microsoft.com/office/powerpoint/2010/main" val="20731421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1057" y="-594"/>
            <a:ext cx="12193057" cy="6858594"/>
          </a:xfrm>
          <a:prstGeom prst="rect">
            <a:avLst/>
          </a:prstGeom>
        </p:spPr>
      </p:pic>
      <p:sp>
        <p:nvSpPr>
          <p:cNvPr id="6" name="ZoneTexte 5"/>
          <p:cNvSpPr txBox="1"/>
          <p:nvPr/>
        </p:nvSpPr>
        <p:spPr>
          <a:xfrm>
            <a:off x="2056498" y="0"/>
            <a:ext cx="9555480"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Le projet : FFC Championnat du Monde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Calibri" panose="020F0502020204030204"/>
                <a:ea typeface="+mn-ea"/>
                <a:cs typeface="+mn-cs"/>
              </a:rPr>
              <a:t>2020</a:t>
            </a:r>
          </a:p>
        </p:txBody>
      </p:sp>
      <p:sp>
        <p:nvSpPr>
          <p:cNvPr id="2" name="ZoneTexte 1"/>
          <p:cNvSpPr txBox="1"/>
          <p:nvPr/>
        </p:nvSpPr>
        <p:spPr>
          <a:xfrm>
            <a:off x="5287993" y="1319841"/>
            <a:ext cx="6400800" cy="5293757"/>
          </a:xfrm>
          <a:prstGeom prst="rect">
            <a:avLst/>
          </a:prstGeom>
          <a:noFill/>
        </p:spPr>
        <p:txBody>
          <a:bodyPr wrap="square" rtlCol="0">
            <a:spAutoFit/>
          </a:bodyPr>
          <a:lstStyle/>
          <a:p>
            <a:pPr marL="285750" indent="-285750">
              <a:buFont typeface="Arial" panose="020B0604020202020204" pitchFamily="34" charset="0"/>
              <a:buChar char="•"/>
            </a:pPr>
            <a:r>
              <a:rPr lang="fr-FR" sz="3200" dirty="0"/>
              <a:t>Tacite explicite</a:t>
            </a:r>
          </a:p>
          <a:p>
            <a:pPr marL="285750" indent="-285750">
              <a:buFont typeface="Arial" panose="020B0604020202020204" pitchFamily="34" charset="0"/>
              <a:buChar char="•"/>
            </a:pPr>
            <a:r>
              <a:rPr lang="fr-FR" sz="3200" dirty="0"/>
              <a:t>Intime </a:t>
            </a:r>
            <a:r>
              <a:rPr lang="fr-FR" sz="3200" dirty="0" err="1"/>
              <a:t>extime</a:t>
            </a:r>
            <a:endParaRPr lang="fr-FR" sz="3200" dirty="0"/>
          </a:p>
          <a:p>
            <a:pPr marL="285750" indent="-285750">
              <a:buFont typeface="Arial" panose="020B0604020202020204" pitchFamily="34" charset="0"/>
              <a:buChar char="•"/>
            </a:pPr>
            <a:r>
              <a:rPr lang="fr-FR" sz="3200" dirty="0"/>
              <a:t>Partageable et donc utile/utilisable</a:t>
            </a:r>
          </a:p>
          <a:p>
            <a:pPr marL="285750" indent="-285750">
              <a:buFont typeface="Arial" panose="020B0604020202020204" pitchFamily="34" charset="0"/>
              <a:buChar char="•"/>
            </a:pPr>
            <a:r>
              <a:rPr lang="fr-FR" sz="3200" dirty="0"/>
              <a:t>Savoirs inspirants</a:t>
            </a:r>
          </a:p>
          <a:p>
            <a:pPr marL="285750" indent="-285750">
              <a:buFont typeface="Arial" panose="020B0604020202020204" pitchFamily="34" charset="0"/>
              <a:buChar char="•"/>
            </a:pPr>
            <a:r>
              <a:rPr lang="fr-FR" sz="3200" dirty="0"/>
              <a:t>Savoirs qui interrogent, qui font réfléchir</a:t>
            </a:r>
          </a:p>
          <a:p>
            <a:pPr marL="285750" indent="-285750">
              <a:buFont typeface="Arial" panose="020B0604020202020204" pitchFamily="34" charset="0"/>
              <a:buChar char="•"/>
            </a:pPr>
            <a:r>
              <a:rPr lang="fr-FR" sz="3200" dirty="0"/>
              <a:t>Savoirs </a:t>
            </a:r>
            <a:r>
              <a:rPr lang="fr-FR" sz="3200" dirty="0" err="1"/>
              <a:t>confortants</a:t>
            </a:r>
            <a:endParaRPr lang="fr-FR" sz="3200" dirty="0"/>
          </a:p>
          <a:p>
            <a:pPr marL="285750" indent="-285750">
              <a:buFont typeface="Arial" panose="020B0604020202020204" pitchFamily="34" charset="0"/>
              <a:buChar char="•"/>
            </a:pPr>
            <a:r>
              <a:rPr lang="fr-FR" sz="3200" dirty="0"/>
              <a:t>Bonnes pratiques ,</a:t>
            </a:r>
          </a:p>
          <a:p>
            <a:pPr marL="285750" indent="-285750">
              <a:buFont typeface="Arial" panose="020B0604020202020204" pitchFamily="34" charset="0"/>
              <a:buChar char="•"/>
            </a:pPr>
            <a:r>
              <a:rPr lang="fr-FR" sz="3200" dirty="0"/>
              <a:t>Savoirs ré interrogeables</a:t>
            </a:r>
          </a:p>
          <a:p>
            <a:pPr marL="285750" indent="-285750">
              <a:buFont typeface="Arial" panose="020B0604020202020204" pitchFamily="34" charset="0"/>
              <a:buChar char="•"/>
            </a:pPr>
            <a:r>
              <a:rPr lang="fr-FR" sz="3200" dirty="0"/>
              <a:t>Genre/style</a:t>
            </a:r>
          </a:p>
          <a:p>
            <a:endParaRPr lang="fr-FR" dirty="0"/>
          </a:p>
        </p:txBody>
      </p:sp>
      <p:pic>
        <p:nvPicPr>
          <p:cNvPr id="7" name="Image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71218" y="1427312"/>
            <a:ext cx="4762500" cy="4762500"/>
          </a:xfrm>
          <a:prstGeom prst="rect">
            <a:avLst/>
          </a:prstGeom>
        </p:spPr>
      </p:pic>
    </p:spTree>
    <p:extLst>
      <p:ext uri="{BB962C8B-B14F-4D97-AF65-F5344CB8AC3E}">
        <p14:creationId xmlns:p14="http://schemas.microsoft.com/office/powerpoint/2010/main" val="11120779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23F7FB0B35314448979E49463DD76AA" ma:contentTypeVersion="12" ma:contentTypeDescription="Crée un document." ma:contentTypeScope="" ma:versionID="3962acdd69b588970f9ba5a90ee18511">
  <xsd:schema xmlns:xsd="http://www.w3.org/2001/XMLSchema" xmlns:xs="http://www.w3.org/2001/XMLSchema" xmlns:p="http://schemas.microsoft.com/office/2006/metadata/properties" xmlns:ns2="be0d609b-c2d0-46ff-972b-792ec97a8883" xmlns:ns3="b6de25b2-9d14-435f-b989-0292ad57b39c" targetNamespace="http://schemas.microsoft.com/office/2006/metadata/properties" ma:root="true" ma:fieldsID="b0d8692868d55d4c7ef4de59b62da464" ns2:_="" ns3:_="">
    <xsd:import namespace="be0d609b-c2d0-46ff-972b-792ec97a8883"/>
    <xsd:import namespace="b6de25b2-9d14-435f-b989-0292ad57b39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0d609b-c2d0-46ff-972b-792ec97a88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6de25b2-9d14-435f-b989-0292ad57b39c" elementFormDefault="qualified">
    <xsd:import namespace="http://schemas.microsoft.com/office/2006/documentManagement/types"/>
    <xsd:import namespace="http://schemas.microsoft.com/office/infopath/2007/PartnerControls"/>
    <xsd:element name="SharedWithUsers" ma:index="15"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BCDE635-BC07-4C21-9245-C388301289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0d609b-c2d0-46ff-972b-792ec97a8883"/>
    <ds:schemaRef ds:uri="b6de25b2-9d14-435f-b989-0292ad57b3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4F3CE90-3884-47E7-B347-FC4E75C649E9}">
  <ds:schemaRefs>
    <ds:schemaRef ds:uri="http://schemas.microsoft.com/office/2006/documentManagement/types"/>
    <ds:schemaRef ds:uri="http://purl.org/dc/dcmitype/"/>
    <ds:schemaRef ds:uri="http://purl.org/dc/terms/"/>
    <ds:schemaRef ds:uri="http://schemas.microsoft.com/office/2006/metadata/properties"/>
    <ds:schemaRef ds:uri="http://purl.org/dc/elements/1.1/"/>
    <ds:schemaRef ds:uri="b6de25b2-9d14-435f-b989-0292ad57b39c"/>
    <ds:schemaRef ds:uri="http://schemas.microsoft.com/office/infopath/2007/PartnerControls"/>
    <ds:schemaRef ds:uri="http://schemas.openxmlformats.org/package/2006/metadata/core-properties"/>
    <ds:schemaRef ds:uri="be0d609b-c2d0-46ff-972b-792ec97a8883"/>
    <ds:schemaRef ds:uri="http://www.w3.org/XML/1998/namespace"/>
  </ds:schemaRefs>
</ds:datastoreItem>
</file>

<file path=customXml/itemProps3.xml><?xml version="1.0" encoding="utf-8"?>
<ds:datastoreItem xmlns:ds="http://schemas.openxmlformats.org/officeDocument/2006/customXml" ds:itemID="{4349322E-B384-414F-8B69-A4AB9862BB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9283</TotalTime>
  <Words>2491</Words>
  <Application>Microsoft Office PowerPoint</Application>
  <PresentationFormat>Grand écran</PresentationFormat>
  <Paragraphs>337</Paragraphs>
  <Slides>26</Slides>
  <Notes>25</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26</vt:i4>
      </vt:variant>
    </vt:vector>
  </HeadingPairs>
  <TitlesOfParts>
    <vt:vector size="34" baseType="lpstr">
      <vt:lpstr>Arial</vt:lpstr>
      <vt:lpstr>Calibri</vt:lpstr>
      <vt:lpstr>Calibri Light</vt:lpstr>
      <vt:lpstr>Century Gothic</vt:lpstr>
      <vt:lpstr>Courier New</vt:lpstr>
      <vt:lpstr>Symbol</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Virginie DEBROIZE</dc:creator>
  <cp:lastModifiedBy>serge.guemard</cp:lastModifiedBy>
  <cp:revision>255</cp:revision>
  <cp:lastPrinted>2019-04-15T12:17:59Z</cp:lastPrinted>
  <dcterms:created xsi:type="dcterms:W3CDTF">2018-12-11T16:13:02Z</dcterms:created>
  <dcterms:modified xsi:type="dcterms:W3CDTF">2024-01-04T12:46:26Z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0x010100923F7FB0B35314448979E49463DD76AA</vt:lpwstr>
  </property>
</Properties>
</file>