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theme/theme1.xml" ContentType="application/vnd.openxmlformats-officedocument.theme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12" r:id="rId1"/>
  </p:sldMasterIdLst>
  <p:notesMasterIdLst>
    <p:notesMasterId r:id="rId13"/>
  </p:notesMasterIdLst>
  <p:sldIdLst>
    <p:sldId id="258" r:id="rId2"/>
    <p:sldId id="262" r:id="rId3"/>
    <p:sldId id="263" r:id="rId4"/>
    <p:sldId id="265" r:id="rId5"/>
    <p:sldId id="268" r:id="rId6"/>
    <p:sldId id="270" r:id="rId7"/>
    <p:sldId id="271" r:id="rId8"/>
    <p:sldId id="272" r:id="rId9"/>
    <p:sldId id="273" r:id="rId10"/>
    <p:sldId id="278" r:id="rId11"/>
    <p:sldId id="275" r:id="rId12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2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2B58"/>
    <a:srgbClr val="1D276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89180" autoAdjust="0"/>
  </p:normalViewPr>
  <p:slideViewPr>
    <p:cSldViewPr snapToGrid="0" snapToObjects="1">
      <p:cViewPr varScale="1">
        <p:scale>
          <a:sx n="99" d="100"/>
          <a:sy n="99" d="100"/>
        </p:scale>
        <p:origin x="1866" y="84"/>
      </p:cViewPr>
      <p:guideLst>
        <p:guide orient="horz" pos="2160"/>
        <p:guide pos="2880"/>
        <p:guide orient="horz" pos="223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9993CF-DC61-486E-B33B-5FD410488D4C}" type="doc">
      <dgm:prSet loTypeId="urn:microsoft.com/office/officeart/2005/8/layout/cycle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EDF6A2B5-EE2C-490D-9979-FC35E1902E07}">
      <dgm:prSet phldrT="[Texte]"/>
      <dgm:spPr/>
      <dgm:t>
        <a:bodyPr/>
        <a:lstStyle/>
        <a:p>
          <a:r>
            <a:rPr lang="fr-FR"/>
            <a:t>Management des sportifs pour leur évolution</a:t>
          </a:r>
        </a:p>
      </dgm:t>
    </dgm:pt>
    <dgm:pt modelId="{9DFEEF93-55B5-4B20-90CD-1AE5AB1F5E9F}" type="parTrans" cxnId="{9C0C79FE-273D-4856-9405-FB7BAD994EE1}">
      <dgm:prSet/>
      <dgm:spPr/>
      <dgm:t>
        <a:bodyPr/>
        <a:lstStyle/>
        <a:p>
          <a:endParaRPr lang="fr-FR"/>
        </a:p>
      </dgm:t>
    </dgm:pt>
    <dgm:pt modelId="{AD318DD2-3D61-4239-B094-6258B36E4980}" type="sibTrans" cxnId="{9C0C79FE-273D-4856-9405-FB7BAD994EE1}">
      <dgm:prSet/>
      <dgm:spPr/>
      <dgm:t>
        <a:bodyPr/>
        <a:lstStyle/>
        <a:p>
          <a:endParaRPr lang="fr-FR"/>
        </a:p>
      </dgm:t>
    </dgm:pt>
    <dgm:pt modelId="{A871AC7A-0A12-4511-8FB2-AE4919801609}">
      <dgm:prSet phldrT="[Texte]"/>
      <dgm:spPr/>
      <dgm:t>
        <a:bodyPr/>
        <a:lstStyle/>
        <a:p>
          <a:r>
            <a:rPr lang="fr-FR" b="1" dirty="0"/>
            <a:t>Préparation à l'incertitude</a:t>
          </a:r>
        </a:p>
      </dgm:t>
    </dgm:pt>
    <dgm:pt modelId="{7F665C99-DAE2-4FC5-B015-6139BE74B51B}" type="parTrans" cxnId="{F55CF9B9-62EC-4E1E-9DD5-A276C82220CB}">
      <dgm:prSet/>
      <dgm:spPr/>
      <dgm:t>
        <a:bodyPr/>
        <a:lstStyle/>
        <a:p>
          <a:endParaRPr lang="fr-FR"/>
        </a:p>
      </dgm:t>
    </dgm:pt>
    <dgm:pt modelId="{2057B07B-A637-437C-88A3-748A02EBBD5D}" type="sibTrans" cxnId="{F55CF9B9-62EC-4E1E-9DD5-A276C82220CB}">
      <dgm:prSet/>
      <dgm:spPr/>
      <dgm:t>
        <a:bodyPr/>
        <a:lstStyle/>
        <a:p>
          <a:endParaRPr lang="fr-FR"/>
        </a:p>
      </dgm:t>
    </dgm:pt>
    <dgm:pt modelId="{CBD6AA06-54CA-48F6-B6C6-0EB51556E616}">
      <dgm:prSet phldrT="[Texte]"/>
      <dgm:spPr/>
      <dgm:t>
        <a:bodyPr/>
        <a:lstStyle/>
        <a:p>
          <a:r>
            <a:rPr lang="fr-FR"/>
            <a:t>Relationnel et rapport collectif-individu</a:t>
          </a:r>
        </a:p>
      </dgm:t>
    </dgm:pt>
    <dgm:pt modelId="{F6863652-CC4E-40ED-9247-452E4CCF954A}" type="parTrans" cxnId="{803231B0-AC6F-4EA6-8923-28D1D12E7DC3}">
      <dgm:prSet/>
      <dgm:spPr/>
      <dgm:t>
        <a:bodyPr/>
        <a:lstStyle/>
        <a:p>
          <a:endParaRPr lang="fr-FR"/>
        </a:p>
      </dgm:t>
    </dgm:pt>
    <dgm:pt modelId="{4B726BC3-8200-49D3-BADA-006586542C43}" type="sibTrans" cxnId="{803231B0-AC6F-4EA6-8923-28D1D12E7DC3}">
      <dgm:prSet/>
      <dgm:spPr/>
      <dgm:t>
        <a:bodyPr/>
        <a:lstStyle/>
        <a:p>
          <a:endParaRPr lang="fr-FR"/>
        </a:p>
      </dgm:t>
    </dgm:pt>
    <dgm:pt modelId="{9884493F-0174-4675-B355-B48A664E5F3A}">
      <dgm:prSet phldrT="[Texte]"/>
      <dgm:spPr/>
      <dgm:t>
        <a:bodyPr/>
        <a:lstStyle/>
        <a:p>
          <a:r>
            <a:rPr lang="fr-FR"/>
            <a:t>Un sport, cinq disciplines en interaction</a:t>
          </a:r>
        </a:p>
      </dgm:t>
    </dgm:pt>
    <dgm:pt modelId="{CD86DFC4-286C-4137-A4F4-00A638C9FAC4}" type="parTrans" cxnId="{1A59EB32-9FFB-4847-AB23-0B4A6E621A41}">
      <dgm:prSet/>
      <dgm:spPr/>
      <dgm:t>
        <a:bodyPr/>
        <a:lstStyle/>
        <a:p>
          <a:endParaRPr lang="fr-FR"/>
        </a:p>
      </dgm:t>
    </dgm:pt>
    <dgm:pt modelId="{8958D71D-246F-48F1-A564-E5829B7D747B}" type="sibTrans" cxnId="{1A59EB32-9FFB-4847-AB23-0B4A6E621A41}">
      <dgm:prSet/>
      <dgm:spPr/>
      <dgm:t>
        <a:bodyPr/>
        <a:lstStyle/>
        <a:p>
          <a:endParaRPr lang="fr-FR"/>
        </a:p>
      </dgm:t>
    </dgm:pt>
    <dgm:pt modelId="{0D16ED1C-4B9D-4C88-85D0-D6A015509F1A}">
      <dgm:prSet phldrT="[Texte]"/>
      <dgm:spPr/>
      <dgm:t>
        <a:bodyPr/>
        <a:lstStyle/>
        <a:p>
          <a:r>
            <a:rPr lang="fr-FR"/>
            <a:t>Utiliser l'entraînement pour préparer la compétition</a:t>
          </a:r>
        </a:p>
      </dgm:t>
    </dgm:pt>
    <dgm:pt modelId="{16698186-B8E2-416B-B5CE-A5C771C5BB59}" type="parTrans" cxnId="{DF137D24-D8B9-49A2-ACA3-25B171164B12}">
      <dgm:prSet/>
      <dgm:spPr/>
      <dgm:t>
        <a:bodyPr/>
        <a:lstStyle/>
        <a:p>
          <a:endParaRPr lang="fr-FR"/>
        </a:p>
      </dgm:t>
    </dgm:pt>
    <dgm:pt modelId="{16CA9C10-99FD-4932-8549-5C465E051199}" type="sibTrans" cxnId="{DF137D24-D8B9-49A2-ACA3-25B171164B12}">
      <dgm:prSet/>
      <dgm:spPr/>
      <dgm:t>
        <a:bodyPr/>
        <a:lstStyle/>
        <a:p>
          <a:endParaRPr lang="fr-FR"/>
        </a:p>
      </dgm:t>
    </dgm:pt>
    <dgm:pt modelId="{E398B8A1-7FD9-4BD5-867D-D8AAE2EAF5F2}" type="pres">
      <dgm:prSet presAssocID="{2B9993CF-DC61-486E-B33B-5FD410488D4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555105BA-0B39-4B0A-8627-F9DB69D60230}" type="pres">
      <dgm:prSet presAssocID="{EDF6A2B5-EE2C-490D-9979-FC35E1902E0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CF076085-BA08-446D-A064-F6F7847F28B8}" type="pres">
      <dgm:prSet presAssocID="{EDF6A2B5-EE2C-490D-9979-FC35E1902E07}" presName="spNode" presStyleCnt="0"/>
      <dgm:spPr/>
    </dgm:pt>
    <dgm:pt modelId="{C3E1E671-4094-4C53-B6AB-D303F998C5AE}" type="pres">
      <dgm:prSet presAssocID="{AD318DD2-3D61-4239-B094-6258B36E4980}" presName="sibTrans" presStyleLbl="sibTrans1D1" presStyleIdx="0" presStyleCnt="5"/>
      <dgm:spPr/>
      <dgm:t>
        <a:bodyPr/>
        <a:lstStyle/>
        <a:p>
          <a:endParaRPr lang="fr-FR"/>
        </a:p>
      </dgm:t>
    </dgm:pt>
    <dgm:pt modelId="{7682ABED-AFCE-467C-9D90-B4EC8A08C4B6}" type="pres">
      <dgm:prSet presAssocID="{A871AC7A-0A12-4511-8FB2-AE491980160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1643687A-7D9B-48C8-BA65-27A4D8D7F3B4}" type="pres">
      <dgm:prSet presAssocID="{A871AC7A-0A12-4511-8FB2-AE4919801609}" presName="spNode" presStyleCnt="0"/>
      <dgm:spPr/>
    </dgm:pt>
    <dgm:pt modelId="{610FA196-1835-4FED-94E8-3723293094A3}" type="pres">
      <dgm:prSet presAssocID="{2057B07B-A637-437C-88A3-748A02EBBD5D}" presName="sibTrans" presStyleLbl="sibTrans1D1" presStyleIdx="1" presStyleCnt="5"/>
      <dgm:spPr/>
      <dgm:t>
        <a:bodyPr/>
        <a:lstStyle/>
        <a:p>
          <a:endParaRPr lang="fr-FR"/>
        </a:p>
      </dgm:t>
    </dgm:pt>
    <dgm:pt modelId="{DAFB7416-79B4-4AFE-934D-7D50FFA7E83D}" type="pres">
      <dgm:prSet presAssocID="{CBD6AA06-54CA-48F6-B6C6-0EB51556E61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693CC1A-3D49-49A7-B134-1D90F79286C0}" type="pres">
      <dgm:prSet presAssocID="{CBD6AA06-54CA-48F6-B6C6-0EB51556E616}" presName="spNode" presStyleCnt="0"/>
      <dgm:spPr/>
    </dgm:pt>
    <dgm:pt modelId="{3021DA38-87FF-48DF-AF73-4987F9EFC57C}" type="pres">
      <dgm:prSet presAssocID="{4B726BC3-8200-49D3-BADA-006586542C43}" presName="sibTrans" presStyleLbl="sibTrans1D1" presStyleIdx="2" presStyleCnt="5"/>
      <dgm:spPr/>
      <dgm:t>
        <a:bodyPr/>
        <a:lstStyle/>
        <a:p>
          <a:endParaRPr lang="fr-FR"/>
        </a:p>
      </dgm:t>
    </dgm:pt>
    <dgm:pt modelId="{092D4311-7651-405F-A2D9-1382831DC6CA}" type="pres">
      <dgm:prSet presAssocID="{9884493F-0174-4675-B355-B48A664E5F3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5D7539D-2763-46A5-9615-EAC2D4CDBFE3}" type="pres">
      <dgm:prSet presAssocID="{9884493F-0174-4675-B355-B48A664E5F3A}" presName="spNode" presStyleCnt="0"/>
      <dgm:spPr/>
    </dgm:pt>
    <dgm:pt modelId="{56A799C0-C4AB-4E2D-B47A-9EB654207616}" type="pres">
      <dgm:prSet presAssocID="{8958D71D-246F-48F1-A564-E5829B7D747B}" presName="sibTrans" presStyleLbl="sibTrans1D1" presStyleIdx="3" presStyleCnt="5"/>
      <dgm:spPr/>
      <dgm:t>
        <a:bodyPr/>
        <a:lstStyle/>
        <a:p>
          <a:endParaRPr lang="fr-FR"/>
        </a:p>
      </dgm:t>
    </dgm:pt>
    <dgm:pt modelId="{A28FF98F-5137-4E2C-892A-0DF1DED586E0}" type="pres">
      <dgm:prSet presAssocID="{0D16ED1C-4B9D-4C88-85D0-D6A015509F1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06FBCA16-2D88-49C1-8035-A839BC4A67E8}" type="pres">
      <dgm:prSet presAssocID="{0D16ED1C-4B9D-4C88-85D0-D6A015509F1A}" presName="spNode" presStyleCnt="0"/>
      <dgm:spPr/>
    </dgm:pt>
    <dgm:pt modelId="{81FF3015-B568-4E25-AEE2-F93437A40660}" type="pres">
      <dgm:prSet presAssocID="{16CA9C10-99FD-4932-8549-5C465E051199}" presName="sibTrans" presStyleLbl="sibTrans1D1" presStyleIdx="4" presStyleCnt="5"/>
      <dgm:spPr/>
      <dgm:t>
        <a:bodyPr/>
        <a:lstStyle/>
        <a:p>
          <a:endParaRPr lang="fr-FR"/>
        </a:p>
      </dgm:t>
    </dgm:pt>
  </dgm:ptLst>
  <dgm:cxnLst>
    <dgm:cxn modelId="{DE72F63E-24D5-4FF7-98C1-6A9A733168EA}" type="presOf" srcId="{2B9993CF-DC61-486E-B33B-5FD410488D4C}" destId="{E398B8A1-7FD9-4BD5-867D-D8AAE2EAF5F2}" srcOrd="0" destOrd="0" presId="urn:microsoft.com/office/officeart/2005/8/layout/cycle6"/>
    <dgm:cxn modelId="{DA6BEEEE-5087-4578-9699-6D6670C652C9}" type="presOf" srcId="{4B726BC3-8200-49D3-BADA-006586542C43}" destId="{3021DA38-87FF-48DF-AF73-4987F9EFC57C}" srcOrd="0" destOrd="0" presId="urn:microsoft.com/office/officeart/2005/8/layout/cycle6"/>
    <dgm:cxn modelId="{89E1B230-80FB-41CD-9373-1FE5AFDE4604}" type="presOf" srcId="{CBD6AA06-54CA-48F6-B6C6-0EB51556E616}" destId="{DAFB7416-79B4-4AFE-934D-7D50FFA7E83D}" srcOrd="0" destOrd="0" presId="urn:microsoft.com/office/officeart/2005/8/layout/cycle6"/>
    <dgm:cxn modelId="{DF137D24-D8B9-49A2-ACA3-25B171164B12}" srcId="{2B9993CF-DC61-486E-B33B-5FD410488D4C}" destId="{0D16ED1C-4B9D-4C88-85D0-D6A015509F1A}" srcOrd="4" destOrd="0" parTransId="{16698186-B8E2-416B-B5CE-A5C771C5BB59}" sibTransId="{16CA9C10-99FD-4932-8549-5C465E051199}"/>
    <dgm:cxn modelId="{313EE75A-CFA1-401F-A901-9E92A6B1DFAA}" type="presOf" srcId="{2057B07B-A637-437C-88A3-748A02EBBD5D}" destId="{610FA196-1835-4FED-94E8-3723293094A3}" srcOrd="0" destOrd="0" presId="urn:microsoft.com/office/officeart/2005/8/layout/cycle6"/>
    <dgm:cxn modelId="{86B12224-ADA1-4129-AF3C-62F56CDF38D4}" type="presOf" srcId="{8958D71D-246F-48F1-A564-E5829B7D747B}" destId="{56A799C0-C4AB-4E2D-B47A-9EB654207616}" srcOrd="0" destOrd="0" presId="urn:microsoft.com/office/officeart/2005/8/layout/cycle6"/>
    <dgm:cxn modelId="{1A59EB32-9FFB-4847-AB23-0B4A6E621A41}" srcId="{2B9993CF-DC61-486E-B33B-5FD410488D4C}" destId="{9884493F-0174-4675-B355-B48A664E5F3A}" srcOrd="3" destOrd="0" parTransId="{CD86DFC4-286C-4137-A4F4-00A638C9FAC4}" sibTransId="{8958D71D-246F-48F1-A564-E5829B7D747B}"/>
    <dgm:cxn modelId="{FBD9B359-4972-4A15-8F12-7C22ACAC5F9B}" type="presOf" srcId="{AD318DD2-3D61-4239-B094-6258B36E4980}" destId="{C3E1E671-4094-4C53-B6AB-D303F998C5AE}" srcOrd="0" destOrd="0" presId="urn:microsoft.com/office/officeart/2005/8/layout/cycle6"/>
    <dgm:cxn modelId="{BC2A7047-850E-4B63-B69E-B745F37F1ABE}" type="presOf" srcId="{EDF6A2B5-EE2C-490D-9979-FC35E1902E07}" destId="{555105BA-0B39-4B0A-8627-F9DB69D60230}" srcOrd="0" destOrd="0" presId="urn:microsoft.com/office/officeart/2005/8/layout/cycle6"/>
    <dgm:cxn modelId="{30BEF14D-ACB4-4E3A-B342-17F3F2C03105}" type="presOf" srcId="{0D16ED1C-4B9D-4C88-85D0-D6A015509F1A}" destId="{A28FF98F-5137-4E2C-892A-0DF1DED586E0}" srcOrd="0" destOrd="0" presId="urn:microsoft.com/office/officeart/2005/8/layout/cycle6"/>
    <dgm:cxn modelId="{3BD75B72-826B-4680-ADCF-E46F2BF15002}" type="presOf" srcId="{9884493F-0174-4675-B355-B48A664E5F3A}" destId="{092D4311-7651-405F-A2D9-1382831DC6CA}" srcOrd="0" destOrd="0" presId="urn:microsoft.com/office/officeart/2005/8/layout/cycle6"/>
    <dgm:cxn modelId="{B7A1E665-A00A-4A40-813E-3ECC303AAB81}" type="presOf" srcId="{A871AC7A-0A12-4511-8FB2-AE4919801609}" destId="{7682ABED-AFCE-467C-9D90-B4EC8A08C4B6}" srcOrd="0" destOrd="0" presId="urn:microsoft.com/office/officeart/2005/8/layout/cycle6"/>
    <dgm:cxn modelId="{803231B0-AC6F-4EA6-8923-28D1D12E7DC3}" srcId="{2B9993CF-DC61-486E-B33B-5FD410488D4C}" destId="{CBD6AA06-54CA-48F6-B6C6-0EB51556E616}" srcOrd="2" destOrd="0" parTransId="{F6863652-CC4E-40ED-9247-452E4CCF954A}" sibTransId="{4B726BC3-8200-49D3-BADA-006586542C43}"/>
    <dgm:cxn modelId="{9C0C79FE-273D-4856-9405-FB7BAD994EE1}" srcId="{2B9993CF-DC61-486E-B33B-5FD410488D4C}" destId="{EDF6A2B5-EE2C-490D-9979-FC35E1902E07}" srcOrd="0" destOrd="0" parTransId="{9DFEEF93-55B5-4B20-90CD-1AE5AB1F5E9F}" sibTransId="{AD318DD2-3D61-4239-B094-6258B36E4980}"/>
    <dgm:cxn modelId="{AC36CF12-6431-41C5-B6AD-10A06FFD5BA8}" type="presOf" srcId="{16CA9C10-99FD-4932-8549-5C465E051199}" destId="{81FF3015-B568-4E25-AEE2-F93437A40660}" srcOrd="0" destOrd="0" presId="urn:microsoft.com/office/officeart/2005/8/layout/cycle6"/>
    <dgm:cxn modelId="{F55CF9B9-62EC-4E1E-9DD5-A276C82220CB}" srcId="{2B9993CF-DC61-486E-B33B-5FD410488D4C}" destId="{A871AC7A-0A12-4511-8FB2-AE4919801609}" srcOrd="1" destOrd="0" parTransId="{7F665C99-DAE2-4FC5-B015-6139BE74B51B}" sibTransId="{2057B07B-A637-437C-88A3-748A02EBBD5D}"/>
    <dgm:cxn modelId="{24FE899D-FC21-4E33-9899-642675A0879F}" type="presParOf" srcId="{E398B8A1-7FD9-4BD5-867D-D8AAE2EAF5F2}" destId="{555105BA-0B39-4B0A-8627-F9DB69D60230}" srcOrd="0" destOrd="0" presId="urn:microsoft.com/office/officeart/2005/8/layout/cycle6"/>
    <dgm:cxn modelId="{CA50E7CB-A199-43E2-A790-3FD099CACA3C}" type="presParOf" srcId="{E398B8A1-7FD9-4BD5-867D-D8AAE2EAF5F2}" destId="{CF076085-BA08-446D-A064-F6F7847F28B8}" srcOrd="1" destOrd="0" presId="urn:microsoft.com/office/officeart/2005/8/layout/cycle6"/>
    <dgm:cxn modelId="{190D8902-C5B3-4311-BA4F-598FC34F4F6A}" type="presParOf" srcId="{E398B8A1-7FD9-4BD5-867D-D8AAE2EAF5F2}" destId="{C3E1E671-4094-4C53-B6AB-D303F998C5AE}" srcOrd="2" destOrd="0" presId="urn:microsoft.com/office/officeart/2005/8/layout/cycle6"/>
    <dgm:cxn modelId="{2BCC4AC0-ED88-422B-A0BC-A81D3980A92D}" type="presParOf" srcId="{E398B8A1-7FD9-4BD5-867D-D8AAE2EAF5F2}" destId="{7682ABED-AFCE-467C-9D90-B4EC8A08C4B6}" srcOrd="3" destOrd="0" presId="urn:microsoft.com/office/officeart/2005/8/layout/cycle6"/>
    <dgm:cxn modelId="{01156306-9523-4095-901C-F712482E198A}" type="presParOf" srcId="{E398B8A1-7FD9-4BD5-867D-D8AAE2EAF5F2}" destId="{1643687A-7D9B-48C8-BA65-27A4D8D7F3B4}" srcOrd="4" destOrd="0" presId="urn:microsoft.com/office/officeart/2005/8/layout/cycle6"/>
    <dgm:cxn modelId="{07C7F24B-37CB-434D-B7BA-2412BC090624}" type="presParOf" srcId="{E398B8A1-7FD9-4BD5-867D-D8AAE2EAF5F2}" destId="{610FA196-1835-4FED-94E8-3723293094A3}" srcOrd="5" destOrd="0" presId="urn:microsoft.com/office/officeart/2005/8/layout/cycle6"/>
    <dgm:cxn modelId="{B4809106-E83D-43BE-AE95-242933381712}" type="presParOf" srcId="{E398B8A1-7FD9-4BD5-867D-D8AAE2EAF5F2}" destId="{DAFB7416-79B4-4AFE-934D-7D50FFA7E83D}" srcOrd="6" destOrd="0" presId="urn:microsoft.com/office/officeart/2005/8/layout/cycle6"/>
    <dgm:cxn modelId="{6C8718DE-BE1E-4A50-8B0E-AF635B3BA285}" type="presParOf" srcId="{E398B8A1-7FD9-4BD5-867D-D8AAE2EAF5F2}" destId="{0693CC1A-3D49-49A7-B134-1D90F79286C0}" srcOrd="7" destOrd="0" presId="urn:microsoft.com/office/officeart/2005/8/layout/cycle6"/>
    <dgm:cxn modelId="{E4B35D99-EB8E-4E84-8732-EF6C4D1C2297}" type="presParOf" srcId="{E398B8A1-7FD9-4BD5-867D-D8AAE2EAF5F2}" destId="{3021DA38-87FF-48DF-AF73-4987F9EFC57C}" srcOrd="8" destOrd="0" presId="urn:microsoft.com/office/officeart/2005/8/layout/cycle6"/>
    <dgm:cxn modelId="{0A6E627B-74B8-4711-B661-1826A81DA7E0}" type="presParOf" srcId="{E398B8A1-7FD9-4BD5-867D-D8AAE2EAF5F2}" destId="{092D4311-7651-405F-A2D9-1382831DC6CA}" srcOrd="9" destOrd="0" presId="urn:microsoft.com/office/officeart/2005/8/layout/cycle6"/>
    <dgm:cxn modelId="{31F6C033-45F8-4236-B34B-FCE9CA9BAB35}" type="presParOf" srcId="{E398B8A1-7FD9-4BD5-867D-D8AAE2EAF5F2}" destId="{75D7539D-2763-46A5-9615-EAC2D4CDBFE3}" srcOrd="10" destOrd="0" presId="urn:microsoft.com/office/officeart/2005/8/layout/cycle6"/>
    <dgm:cxn modelId="{BCF5833E-4482-4992-943B-9683E7FD3518}" type="presParOf" srcId="{E398B8A1-7FD9-4BD5-867D-D8AAE2EAF5F2}" destId="{56A799C0-C4AB-4E2D-B47A-9EB654207616}" srcOrd="11" destOrd="0" presId="urn:microsoft.com/office/officeart/2005/8/layout/cycle6"/>
    <dgm:cxn modelId="{8FA662FD-E2D6-414B-A965-5BBB484F5F10}" type="presParOf" srcId="{E398B8A1-7FD9-4BD5-867D-D8AAE2EAF5F2}" destId="{A28FF98F-5137-4E2C-892A-0DF1DED586E0}" srcOrd="12" destOrd="0" presId="urn:microsoft.com/office/officeart/2005/8/layout/cycle6"/>
    <dgm:cxn modelId="{ED68A0EC-25B6-43F5-8446-45683C302004}" type="presParOf" srcId="{E398B8A1-7FD9-4BD5-867D-D8AAE2EAF5F2}" destId="{06FBCA16-2D88-49C1-8035-A839BC4A67E8}" srcOrd="13" destOrd="0" presId="urn:microsoft.com/office/officeart/2005/8/layout/cycle6"/>
    <dgm:cxn modelId="{9F3D8D07-696B-45A3-9EFC-6EBADAD99470}" type="presParOf" srcId="{E398B8A1-7FD9-4BD5-867D-D8AAE2EAF5F2}" destId="{81FF3015-B568-4E25-AEE2-F93437A40660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FFF805-AC79-461E-B959-6C9FC0D0A719}" type="doc">
      <dgm:prSet loTypeId="urn:microsoft.com/office/officeart/2005/8/layout/radial6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759F2264-4955-43A9-8FE9-B1C251135B37}">
      <dgm:prSet phldrT="[Texte]" custT="1"/>
      <dgm:spPr/>
      <dgm:t>
        <a:bodyPr/>
        <a:lstStyle/>
        <a:p>
          <a:r>
            <a:rPr lang="fr-CH" sz="1200"/>
            <a:t>L’incertitude est inhérente au sport. Il faut donc la prendre en compte et la gérer </a:t>
          </a:r>
          <a:endParaRPr lang="fr-FR" sz="1200"/>
        </a:p>
      </dgm:t>
    </dgm:pt>
    <dgm:pt modelId="{753C34D6-1387-48AD-B79D-3D8C93E23070}" type="parTrans" cxnId="{A40B4729-7889-4AFF-BB3C-AD64AEF03DD3}">
      <dgm:prSet/>
      <dgm:spPr/>
      <dgm:t>
        <a:bodyPr/>
        <a:lstStyle/>
        <a:p>
          <a:endParaRPr lang="fr-FR"/>
        </a:p>
      </dgm:t>
    </dgm:pt>
    <dgm:pt modelId="{242BA74D-EF59-4ED3-811E-CC4BF7A16528}" type="sibTrans" cxnId="{A40B4729-7889-4AFF-BB3C-AD64AEF03DD3}">
      <dgm:prSet/>
      <dgm:spPr/>
      <dgm:t>
        <a:bodyPr/>
        <a:lstStyle/>
        <a:p>
          <a:endParaRPr lang="fr-FR"/>
        </a:p>
      </dgm:t>
    </dgm:pt>
    <dgm:pt modelId="{D507AB8C-B0F5-4C1C-B255-3531AEDAB6F3}">
      <dgm:prSet phldrT="[Texte]" custT="1"/>
      <dgm:spPr/>
      <dgm:t>
        <a:bodyPr/>
        <a:lstStyle/>
        <a:p>
          <a:r>
            <a:rPr lang="fr-FR" sz="1000" dirty="0"/>
            <a:t>S'il faut développer des îlots de certitude auxquels le sportif </a:t>
          </a:r>
          <a:r>
            <a:rPr lang="fr-FR" sz="1000" dirty="0" smtClean="0"/>
            <a:t>peut </a:t>
          </a:r>
          <a:r>
            <a:rPr lang="fr-FR" sz="1000" dirty="0"/>
            <a:t>se raccrocher constamment,  à haut niveau en pentathlon cet entraîneur préfère travailler sur l'acceptation et le traitement de l'incertitude</a:t>
          </a:r>
        </a:p>
      </dgm:t>
    </dgm:pt>
    <dgm:pt modelId="{AD7CBD84-C3F8-41A6-90B5-6D116388F4A7}" type="parTrans" cxnId="{79969117-CF39-48D8-9795-EADC75107406}">
      <dgm:prSet/>
      <dgm:spPr/>
      <dgm:t>
        <a:bodyPr/>
        <a:lstStyle/>
        <a:p>
          <a:endParaRPr lang="fr-FR"/>
        </a:p>
      </dgm:t>
    </dgm:pt>
    <dgm:pt modelId="{46E14469-7336-469A-B102-643982C2EBFB}" type="sibTrans" cxnId="{79969117-CF39-48D8-9795-EADC75107406}">
      <dgm:prSet/>
      <dgm:spPr/>
      <dgm:t>
        <a:bodyPr/>
        <a:lstStyle/>
        <a:p>
          <a:endParaRPr lang="fr-FR"/>
        </a:p>
      </dgm:t>
    </dgm:pt>
    <dgm:pt modelId="{3FF7DB7F-F13E-4F18-A791-F833088A4AE6}">
      <dgm:prSet phldrT="[Texte]"/>
      <dgm:spPr/>
      <dgm:t>
        <a:bodyPr/>
        <a:lstStyle/>
        <a:p>
          <a:r>
            <a:rPr lang="fr-FR" dirty="0"/>
            <a:t>A l'entraînement, </a:t>
          </a:r>
          <a:r>
            <a:rPr lang="fr-CH" dirty="0"/>
            <a:t>pour apprendre à appréhender l’incertitude, il y a la stratégie basée sur la stabilité, la reproduction et donc le gain en confiance et en certitude, et la stratégie inverse </a:t>
          </a:r>
          <a:r>
            <a:rPr lang="fr-FR" dirty="0"/>
            <a:t> </a:t>
          </a:r>
        </a:p>
      </dgm:t>
    </dgm:pt>
    <dgm:pt modelId="{E7392A40-4FAB-4618-89B7-CA67B83B43F1}" type="parTrans" cxnId="{75DD6AE6-B3E0-4FB7-B3F6-F3ED76732192}">
      <dgm:prSet/>
      <dgm:spPr/>
      <dgm:t>
        <a:bodyPr/>
        <a:lstStyle/>
        <a:p>
          <a:endParaRPr lang="fr-FR"/>
        </a:p>
      </dgm:t>
    </dgm:pt>
    <dgm:pt modelId="{C09A40BD-6F30-4731-964A-D32CD1568F5A}" type="sibTrans" cxnId="{75DD6AE6-B3E0-4FB7-B3F6-F3ED76732192}">
      <dgm:prSet/>
      <dgm:spPr/>
      <dgm:t>
        <a:bodyPr/>
        <a:lstStyle/>
        <a:p>
          <a:endParaRPr lang="fr-FR"/>
        </a:p>
      </dgm:t>
    </dgm:pt>
    <dgm:pt modelId="{B5795DB3-B4C5-406F-BC17-9F19E94D8148}">
      <dgm:prSet phldrT="[Texte]"/>
      <dgm:spPr/>
      <dgm:t>
        <a:bodyPr/>
        <a:lstStyle/>
        <a:p>
          <a:r>
            <a:rPr lang="fr-FR" dirty="0"/>
            <a:t>L'entraîneur doit gérer l'équilibre entre certitude et incertitude</a:t>
          </a:r>
        </a:p>
      </dgm:t>
    </dgm:pt>
    <dgm:pt modelId="{3C1FC37D-0373-4736-8E78-E072F57CE701}" type="parTrans" cxnId="{F7E775FE-4A79-4BA9-9CCE-7FF306800964}">
      <dgm:prSet/>
      <dgm:spPr/>
      <dgm:t>
        <a:bodyPr/>
        <a:lstStyle/>
        <a:p>
          <a:endParaRPr lang="fr-FR"/>
        </a:p>
      </dgm:t>
    </dgm:pt>
    <dgm:pt modelId="{9C2422C9-BAC0-4DB9-9BD4-43195A3373C5}" type="sibTrans" cxnId="{F7E775FE-4A79-4BA9-9CCE-7FF306800964}">
      <dgm:prSet/>
      <dgm:spPr/>
      <dgm:t>
        <a:bodyPr/>
        <a:lstStyle/>
        <a:p>
          <a:endParaRPr lang="fr-FR"/>
        </a:p>
      </dgm:t>
    </dgm:pt>
    <dgm:pt modelId="{F23CB969-D013-4DF4-B55B-35E5E38A3FF4}">
      <dgm:prSet phldrT="[Texte]" custT="1"/>
      <dgm:spPr/>
      <dgm:t>
        <a:bodyPr/>
        <a:lstStyle/>
        <a:p>
          <a:r>
            <a:rPr lang="fr-CH" sz="1000"/>
            <a:t>Le niveau d’incertitude doit être individualisé sur chaque aspect</a:t>
          </a:r>
          <a:endParaRPr lang="fr-FR" sz="1000"/>
        </a:p>
      </dgm:t>
    </dgm:pt>
    <dgm:pt modelId="{EB7D8203-5ABC-43F0-91FB-85D3E1A47671}" type="parTrans" cxnId="{5984BB78-8D2A-4A3E-BBF0-5A3F548DD797}">
      <dgm:prSet/>
      <dgm:spPr/>
      <dgm:t>
        <a:bodyPr/>
        <a:lstStyle/>
        <a:p>
          <a:endParaRPr lang="fr-FR"/>
        </a:p>
      </dgm:t>
    </dgm:pt>
    <dgm:pt modelId="{265861CA-5DC7-4679-A582-247DC5B70A96}" type="sibTrans" cxnId="{5984BB78-8D2A-4A3E-BBF0-5A3F548DD797}">
      <dgm:prSet/>
      <dgm:spPr/>
      <dgm:t>
        <a:bodyPr/>
        <a:lstStyle/>
        <a:p>
          <a:endParaRPr lang="fr-FR"/>
        </a:p>
      </dgm:t>
    </dgm:pt>
    <dgm:pt modelId="{B59AEA3D-EC4A-4E95-892F-73B2862E013E}" type="pres">
      <dgm:prSet presAssocID="{02FFF805-AC79-461E-B959-6C9FC0D0A71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D0791734-A121-40A8-B7D1-7404EE824FCE}" type="pres">
      <dgm:prSet presAssocID="{759F2264-4955-43A9-8FE9-B1C251135B37}" presName="centerShape" presStyleLbl="node0" presStyleIdx="0" presStyleCnt="1"/>
      <dgm:spPr>
        <a:prstGeom prst="rect">
          <a:avLst/>
        </a:prstGeom>
      </dgm:spPr>
      <dgm:t>
        <a:bodyPr/>
        <a:lstStyle/>
        <a:p>
          <a:endParaRPr lang="fr-FR"/>
        </a:p>
      </dgm:t>
    </dgm:pt>
    <dgm:pt modelId="{7D31C5D6-BFC0-4ED3-A8AF-4E4B4A145809}" type="pres">
      <dgm:prSet presAssocID="{D507AB8C-B0F5-4C1C-B255-3531AEDAB6F3}" presName="node" presStyleLbl="node1" presStyleIdx="0" presStyleCnt="4" custScaleX="227844" custScaleY="90582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fr-FR"/>
        </a:p>
      </dgm:t>
    </dgm:pt>
    <dgm:pt modelId="{50DB2B23-0637-4CDA-ACD7-FCD5EC1474C0}" type="pres">
      <dgm:prSet presAssocID="{D507AB8C-B0F5-4C1C-B255-3531AEDAB6F3}" presName="dummy" presStyleCnt="0"/>
      <dgm:spPr/>
    </dgm:pt>
    <dgm:pt modelId="{A77E45FB-9D3E-41C2-8087-6B5DC083A0C8}" type="pres">
      <dgm:prSet presAssocID="{46E14469-7336-469A-B102-643982C2EBFB}" presName="sibTrans" presStyleLbl="sibTrans2D1" presStyleIdx="0" presStyleCnt="4"/>
      <dgm:spPr/>
      <dgm:t>
        <a:bodyPr/>
        <a:lstStyle/>
        <a:p>
          <a:endParaRPr lang="fr-FR"/>
        </a:p>
      </dgm:t>
    </dgm:pt>
    <dgm:pt modelId="{D179993A-3D9C-4528-AB18-677671FA478B}" type="pres">
      <dgm:prSet presAssocID="{3FF7DB7F-F13E-4F18-A791-F833088A4AE6}" presName="node" presStyleLbl="node1" presStyleIdx="1" presStyleCnt="4" custScaleX="150008" custScaleY="15000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fr-FR"/>
        </a:p>
      </dgm:t>
    </dgm:pt>
    <dgm:pt modelId="{D24D5F8D-11ED-4D30-9DC8-FA424398E9A6}" type="pres">
      <dgm:prSet presAssocID="{3FF7DB7F-F13E-4F18-A791-F833088A4AE6}" presName="dummy" presStyleCnt="0"/>
      <dgm:spPr/>
    </dgm:pt>
    <dgm:pt modelId="{48CDD13F-C5E1-4A93-A706-4A3F38756B80}" type="pres">
      <dgm:prSet presAssocID="{C09A40BD-6F30-4731-964A-D32CD1568F5A}" presName="sibTrans" presStyleLbl="sibTrans2D1" presStyleIdx="1" presStyleCnt="4"/>
      <dgm:spPr/>
      <dgm:t>
        <a:bodyPr/>
        <a:lstStyle/>
        <a:p>
          <a:endParaRPr lang="fr-FR"/>
        </a:p>
      </dgm:t>
    </dgm:pt>
    <dgm:pt modelId="{B5AF5EE2-8467-4838-8B2E-AF4BAA74D713}" type="pres">
      <dgm:prSet presAssocID="{B5795DB3-B4C5-406F-BC17-9F19E94D8148}" presName="node" presStyleLbl="node1" presStyleIdx="2" presStyleCnt="4" custScaleX="246266" custScaleY="100411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fr-FR"/>
        </a:p>
      </dgm:t>
    </dgm:pt>
    <dgm:pt modelId="{946915A9-ADA8-4D71-A7E7-7A575120D429}" type="pres">
      <dgm:prSet presAssocID="{B5795DB3-B4C5-406F-BC17-9F19E94D8148}" presName="dummy" presStyleCnt="0"/>
      <dgm:spPr/>
    </dgm:pt>
    <dgm:pt modelId="{6B7B7394-57A5-437B-94F7-2370ABDC6451}" type="pres">
      <dgm:prSet presAssocID="{9C2422C9-BAC0-4DB9-9BD4-43195A3373C5}" presName="sibTrans" presStyleLbl="sibTrans2D1" presStyleIdx="2" presStyleCnt="4"/>
      <dgm:spPr/>
      <dgm:t>
        <a:bodyPr/>
        <a:lstStyle/>
        <a:p>
          <a:endParaRPr lang="fr-FR"/>
        </a:p>
      </dgm:t>
    </dgm:pt>
    <dgm:pt modelId="{FA8063D3-AA9E-4556-A8A2-53AE4707DB50}" type="pres">
      <dgm:prSet presAssocID="{F23CB969-D013-4DF4-B55B-35E5E38A3FF4}" presName="node" presStyleLbl="node1" presStyleIdx="3" presStyleCnt="4" custScaleX="150008" custScaleY="150008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fr-FR"/>
        </a:p>
      </dgm:t>
    </dgm:pt>
    <dgm:pt modelId="{E4470EC2-B7FC-43C4-80CD-677A28394B63}" type="pres">
      <dgm:prSet presAssocID="{F23CB969-D013-4DF4-B55B-35E5E38A3FF4}" presName="dummy" presStyleCnt="0"/>
      <dgm:spPr/>
    </dgm:pt>
    <dgm:pt modelId="{DE70879E-B751-4337-97D4-0D65B7ACBD53}" type="pres">
      <dgm:prSet presAssocID="{265861CA-5DC7-4679-A582-247DC5B70A96}" presName="sibTrans" presStyleLbl="sibTrans2D1" presStyleIdx="3" presStyleCnt="4"/>
      <dgm:spPr/>
      <dgm:t>
        <a:bodyPr/>
        <a:lstStyle/>
        <a:p>
          <a:endParaRPr lang="fr-FR"/>
        </a:p>
      </dgm:t>
    </dgm:pt>
  </dgm:ptLst>
  <dgm:cxnLst>
    <dgm:cxn modelId="{F7E775FE-4A79-4BA9-9CCE-7FF306800964}" srcId="{759F2264-4955-43A9-8FE9-B1C251135B37}" destId="{B5795DB3-B4C5-406F-BC17-9F19E94D8148}" srcOrd="2" destOrd="0" parTransId="{3C1FC37D-0373-4736-8E78-E072F57CE701}" sibTransId="{9C2422C9-BAC0-4DB9-9BD4-43195A3373C5}"/>
    <dgm:cxn modelId="{6CE65B81-7F44-4E72-9305-D73D7F0F45CD}" type="presOf" srcId="{C09A40BD-6F30-4731-964A-D32CD1568F5A}" destId="{48CDD13F-C5E1-4A93-A706-4A3F38756B80}" srcOrd="0" destOrd="0" presId="urn:microsoft.com/office/officeart/2005/8/layout/radial6"/>
    <dgm:cxn modelId="{A40B4729-7889-4AFF-BB3C-AD64AEF03DD3}" srcId="{02FFF805-AC79-461E-B959-6C9FC0D0A719}" destId="{759F2264-4955-43A9-8FE9-B1C251135B37}" srcOrd="0" destOrd="0" parTransId="{753C34D6-1387-48AD-B79D-3D8C93E23070}" sibTransId="{242BA74D-EF59-4ED3-811E-CC4BF7A16528}"/>
    <dgm:cxn modelId="{75DD6AE6-B3E0-4FB7-B3F6-F3ED76732192}" srcId="{759F2264-4955-43A9-8FE9-B1C251135B37}" destId="{3FF7DB7F-F13E-4F18-A791-F833088A4AE6}" srcOrd="1" destOrd="0" parTransId="{E7392A40-4FAB-4618-89B7-CA67B83B43F1}" sibTransId="{C09A40BD-6F30-4731-964A-D32CD1568F5A}"/>
    <dgm:cxn modelId="{FCF93BCA-2D8D-4034-BC7C-C7D345441B16}" type="presOf" srcId="{3FF7DB7F-F13E-4F18-A791-F833088A4AE6}" destId="{D179993A-3D9C-4528-AB18-677671FA478B}" srcOrd="0" destOrd="0" presId="urn:microsoft.com/office/officeart/2005/8/layout/radial6"/>
    <dgm:cxn modelId="{79969117-CF39-48D8-9795-EADC75107406}" srcId="{759F2264-4955-43A9-8FE9-B1C251135B37}" destId="{D507AB8C-B0F5-4C1C-B255-3531AEDAB6F3}" srcOrd="0" destOrd="0" parTransId="{AD7CBD84-C3F8-41A6-90B5-6D116388F4A7}" sibTransId="{46E14469-7336-469A-B102-643982C2EBFB}"/>
    <dgm:cxn modelId="{C2B365BE-8DD6-4B15-B1F8-AA6F85CDE250}" type="presOf" srcId="{46E14469-7336-469A-B102-643982C2EBFB}" destId="{A77E45FB-9D3E-41C2-8087-6B5DC083A0C8}" srcOrd="0" destOrd="0" presId="urn:microsoft.com/office/officeart/2005/8/layout/radial6"/>
    <dgm:cxn modelId="{017233B9-C262-4F03-9849-6632B7F44853}" type="presOf" srcId="{F23CB969-D013-4DF4-B55B-35E5E38A3FF4}" destId="{FA8063D3-AA9E-4556-A8A2-53AE4707DB50}" srcOrd="0" destOrd="0" presId="urn:microsoft.com/office/officeart/2005/8/layout/radial6"/>
    <dgm:cxn modelId="{94BA798F-2BD2-42FD-8D28-7A5DFF062716}" type="presOf" srcId="{D507AB8C-B0F5-4C1C-B255-3531AEDAB6F3}" destId="{7D31C5D6-BFC0-4ED3-A8AF-4E4B4A145809}" srcOrd="0" destOrd="0" presId="urn:microsoft.com/office/officeart/2005/8/layout/radial6"/>
    <dgm:cxn modelId="{DC8226DE-62EA-4C0C-97D8-FAAC92604E9E}" type="presOf" srcId="{02FFF805-AC79-461E-B959-6C9FC0D0A719}" destId="{B59AEA3D-EC4A-4E95-892F-73B2862E013E}" srcOrd="0" destOrd="0" presId="urn:microsoft.com/office/officeart/2005/8/layout/radial6"/>
    <dgm:cxn modelId="{FD5AA8B3-F5C0-445A-9AC1-EDC8BB9A86C1}" type="presOf" srcId="{9C2422C9-BAC0-4DB9-9BD4-43195A3373C5}" destId="{6B7B7394-57A5-437B-94F7-2370ABDC6451}" srcOrd="0" destOrd="0" presId="urn:microsoft.com/office/officeart/2005/8/layout/radial6"/>
    <dgm:cxn modelId="{14211918-05AA-4E7E-822B-3E9F741036ED}" type="presOf" srcId="{759F2264-4955-43A9-8FE9-B1C251135B37}" destId="{D0791734-A121-40A8-B7D1-7404EE824FCE}" srcOrd="0" destOrd="0" presId="urn:microsoft.com/office/officeart/2005/8/layout/radial6"/>
    <dgm:cxn modelId="{0875081F-CBFB-4185-9BA3-21993EA27BE4}" type="presOf" srcId="{B5795DB3-B4C5-406F-BC17-9F19E94D8148}" destId="{B5AF5EE2-8467-4838-8B2E-AF4BAA74D713}" srcOrd="0" destOrd="0" presId="urn:microsoft.com/office/officeart/2005/8/layout/radial6"/>
    <dgm:cxn modelId="{5984BB78-8D2A-4A3E-BBF0-5A3F548DD797}" srcId="{759F2264-4955-43A9-8FE9-B1C251135B37}" destId="{F23CB969-D013-4DF4-B55B-35E5E38A3FF4}" srcOrd="3" destOrd="0" parTransId="{EB7D8203-5ABC-43F0-91FB-85D3E1A47671}" sibTransId="{265861CA-5DC7-4679-A582-247DC5B70A96}"/>
    <dgm:cxn modelId="{674297D3-80A7-444D-8477-C07E18BAAB0E}" type="presOf" srcId="{265861CA-5DC7-4679-A582-247DC5B70A96}" destId="{DE70879E-B751-4337-97D4-0D65B7ACBD53}" srcOrd="0" destOrd="0" presId="urn:microsoft.com/office/officeart/2005/8/layout/radial6"/>
    <dgm:cxn modelId="{5E91AE8E-B5FE-4C9A-84EC-A4CC4E4BF912}" type="presParOf" srcId="{B59AEA3D-EC4A-4E95-892F-73B2862E013E}" destId="{D0791734-A121-40A8-B7D1-7404EE824FCE}" srcOrd="0" destOrd="0" presId="urn:microsoft.com/office/officeart/2005/8/layout/radial6"/>
    <dgm:cxn modelId="{01675526-AA81-4A28-974A-7337A88DDAD1}" type="presParOf" srcId="{B59AEA3D-EC4A-4E95-892F-73B2862E013E}" destId="{7D31C5D6-BFC0-4ED3-A8AF-4E4B4A145809}" srcOrd="1" destOrd="0" presId="urn:microsoft.com/office/officeart/2005/8/layout/radial6"/>
    <dgm:cxn modelId="{C5F79F84-EDFD-44A5-9B1E-D5B2248FE8B9}" type="presParOf" srcId="{B59AEA3D-EC4A-4E95-892F-73B2862E013E}" destId="{50DB2B23-0637-4CDA-ACD7-FCD5EC1474C0}" srcOrd="2" destOrd="0" presId="urn:microsoft.com/office/officeart/2005/8/layout/radial6"/>
    <dgm:cxn modelId="{83D32079-DA62-4237-A9D2-739EF249BB92}" type="presParOf" srcId="{B59AEA3D-EC4A-4E95-892F-73B2862E013E}" destId="{A77E45FB-9D3E-41C2-8087-6B5DC083A0C8}" srcOrd="3" destOrd="0" presId="urn:microsoft.com/office/officeart/2005/8/layout/radial6"/>
    <dgm:cxn modelId="{C88DB137-185C-42D6-AE45-873E36609BA2}" type="presParOf" srcId="{B59AEA3D-EC4A-4E95-892F-73B2862E013E}" destId="{D179993A-3D9C-4528-AB18-677671FA478B}" srcOrd="4" destOrd="0" presId="urn:microsoft.com/office/officeart/2005/8/layout/radial6"/>
    <dgm:cxn modelId="{187692CF-1235-482A-9A6B-45031B60A896}" type="presParOf" srcId="{B59AEA3D-EC4A-4E95-892F-73B2862E013E}" destId="{D24D5F8D-11ED-4D30-9DC8-FA424398E9A6}" srcOrd="5" destOrd="0" presId="urn:microsoft.com/office/officeart/2005/8/layout/radial6"/>
    <dgm:cxn modelId="{F915083C-FE8A-4572-A361-B8A1A34033C1}" type="presParOf" srcId="{B59AEA3D-EC4A-4E95-892F-73B2862E013E}" destId="{48CDD13F-C5E1-4A93-A706-4A3F38756B80}" srcOrd="6" destOrd="0" presId="urn:microsoft.com/office/officeart/2005/8/layout/radial6"/>
    <dgm:cxn modelId="{6A30BBB5-CC69-4EFF-B46C-72328D495E9F}" type="presParOf" srcId="{B59AEA3D-EC4A-4E95-892F-73B2862E013E}" destId="{B5AF5EE2-8467-4838-8B2E-AF4BAA74D713}" srcOrd="7" destOrd="0" presId="urn:microsoft.com/office/officeart/2005/8/layout/radial6"/>
    <dgm:cxn modelId="{3162AEF4-25DC-45ED-AD0B-E76A22FE020D}" type="presParOf" srcId="{B59AEA3D-EC4A-4E95-892F-73B2862E013E}" destId="{946915A9-ADA8-4D71-A7E7-7A575120D429}" srcOrd="8" destOrd="0" presId="urn:microsoft.com/office/officeart/2005/8/layout/radial6"/>
    <dgm:cxn modelId="{49A4C000-4F88-401C-A95F-AEE20112E009}" type="presParOf" srcId="{B59AEA3D-EC4A-4E95-892F-73B2862E013E}" destId="{6B7B7394-57A5-437B-94F7-2370ABDC6451}" srcOrd="9" destOrd="0" presId="urn:microsoft.com/office/officeart/2005/8/layout/radial6"/>
    <dgm:cxn modelId="{F28254CF-64A6-4B3B-AC29-C80FDF108D76}" type="presParOf" srcId="{B59AEA3D-EC4A-4E95-892F-73B2862E013E}" destId="{FA8063D3-AA9E-4556-A8A2-53AE4707DB50}" srcOrd="10" destOrd="0" presId="urn:microsoft.com/office/officeart/2005/8/layout/radial6"/>
    <dgm:cxn modelId="{B77300A3-7E38-4A39-A552-8936FB04F5C0}" type="presParOf" srcId="{B59AEA3D-EC4A-4E95-892F-73B2862E013E}" destId="{E4470EC2-B7FC-43C4-80CD-677A28394B63}" srcOrd="11" destOrd="0" presId="urn:microsoft.com/office/officeart/2005/8/layout/radial6"/>
    <dgm:cxn modelId="{7F3A4F68-4973-4FE5-B11B-60A335080CEA}" type="presParOf" srcId="{B59AEA3D-EC4A-4E95-892F-73B2862E013E}" destId="{DE70879E-B751-4337-97D4-0D65B7ACBD53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5105BA-0B39-4B0A-8627-F9DB69D60230}">
      <dsp:nvSpPr>
        <dsp:cNvPr id="0" name=""/>
        <dsp:cNvSpPr/>
      </dsp:nvSpPr>
      <dsp:spPr>
        <a:xfrm>
          <a:off x="2587918" y="1289"/>
          <a:ext cx="1221334" cy="7938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kern="1200"/>
            <a:t>Management des sportifs pour leur évolution</a:t>
          </a:r>
        </a:p>
      </dsp:txBody>
      <dsp:txXfrm>
        <a:off x="2626671" y="40042"/>
        <a:ext cx="1143828" cy="716361"/>
      </dsp:txXfrm>
    </dsp:sp>
    <dsp:sp modelId="{C3E1E671-4094-4C53-B6AB-D303F998C5AE}">
      <dsp:nvSpPr>
        <dsp:cNvPr id="0" name=""/>
        <dsp:cNvSpPr/>
      </dsp:nvSpPr>
      <dsp:spPr>
        <a:xfrm>
          <a:off x="1611426" y="398223"/>
          <a:ext cx="3174317" cy="3174317"/>
        </a:xfrm>
        <a:custGeom>
          <a:avLst/>
          <a:gdLst/>
          <a:ahLst/>
          <a:cxnLst/>
          <a:rect l="0" t="0" r="0" b="0"/>
          <a:pathLst>
            <a:path>
              <a:moveTo>
                <a:pt x="2206230" y="125713"/>
              </a:moveTo>
              <a:arcTo wR="1587158" hR="1587158" stAng="17577457" swAng="196315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82ABED-AFCE-467C-9D90-B4EC8A08C4B6}">
      <dsp:nvSpPr>
        <dsp:cNvPr id="0" name=""/>
        <dsp:cNvSpPr/>
      </dsp:nvSpPr>
      <dsp:spPr>
        <a:xfrm>
          <a:off x="4097395" y="1097988"/>
          <a:ext cx="1221334" cy="7938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b="1" kern="1200" dirty="0"/>
            <a:t>Préparation à l'incertitude</a:t>
          </a:r>
        </a:p>
      </dsp:txBody>
      <dsp:txXfrm>
        <a:off x="4136148" y="1136741"/>
        <a:ext cx="1143828" cy="716361"/>
      </dsp:txXfrm>
    </dsp:sp>
    <dsp:sp modelId="{610FA196-1835-4FED-94E8-3723293094A3}">
      <dsp:nvSpPr>
        <dsp:cNvPr id="0" name=""/>
        <dsp:cNvSpPr/>
      </dsp:nvSpPr>
      <dsp:spPr>
        <a:xfrm>
          <a:off x="1611426" y="398223"/>
          <a:ext cx="3174317" cy="3174317"/>
        </a:xfrm>
        <a:custGeom>
          <a:avLst/>
          <a:gdLst/>
          <a:ahLst/>
          <a:cxnLst/>
          <a:rect l="0" t="0" r="0" b="0"/>
          <a:pathLst>
            <a:path>
              <a:moveTo>
                <a:pt x="3172126" y="1503784"/>
              </a:moveTo>
              <a:arcTo wR="1587158" hR="1587158" stAng="21419330" swAng="219754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FB7416-79B4-4AFE-934D-7D50FFA7E83D}">
      <dsp:nvSpPr>
        <dsp:cNvPr id="0" name=""/>
        <dsp:cNvSpPr/>
      </dsp:nvSpPr>
      <dsp:spPr>
        <a:xfrm>
          <a:off x="3520826" y="2872486"/>
          <a:ext cx="1221334" cy="7938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kern="1200"/>
            <a:t>Relationnel et rapport collectif-individu</a:t>
          </a:r>
        </a:p>
      </dsp:txBody>
      <dsp:txXfrm>
        <a:off x="3559579" y="2911239"/>
        <a:ext cx="1143828" cy="716361"/>
      </dsp:txXfrm>
    </dsp:sp>
    <dsp:sp modelId="{3021DA38-87FF-48DF-AF73-4987F9EFC57C}">
      <dsp:nvSpPr>
        <dsp:cNvPr id="0" name=""/>
        <dsp:cNvSpPr/>
      </dsp:nvSpPr>
      <dsp:spPr>
        <a:xfrm>
          <a:off x="1611426" y="398223"/>
          <a:ext cx="3174317" cy="3174317"/>
        </a:xfrm>
        <a:custGeom>
          <a:avLst/>
          <a:gdLst/>
          <a:ahLst/>
          <a:cxnLst/>
          <a:rect l="0" t="0" r="0" b="0"/>
          <a:pathLst>
            <a:path>
              <a:moveTo>
                <a:pt x="1903086" y="3142556"/>
              </a:moveTo>
              <a:arcTo wR="1587158" hR="1587158" stAng="4711107" swAng="1377786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2D4311-7651-405F-A2D9-1382831DC6CA}">
      <dsp:nvSpPr>
        <dsp:cNvPr id="0" name=""/>
        <dsp:cNvSpPr/>
      </dsp:nvSpPr>
      <dsp:spPr>
        <a:xfrm>
          <a:off x="1655009" y="2872486"/>
          <a:ext cx="1221334" cy="7938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kern="1200"/>
            <a:t>Un sport, cinq disciplines en interaction</a:t>
          </a:r>
        </a:p>
      </dsp:txBody>
      <dsp:txXfrm>
        <a:off x="1693762" y="2911239"/>
        <a:ext cx="1143828" cy="716361"/>
      </dsp:txXfrm>
    </dsp:sp>
    <dsp:sp modelId="{56A799C0-C4AB-4E2D-B47A-9EB654207616}">
      <dsp:nvSpPr>
        <dsp:cNvPr id="0" name=""/>
        <dsp:cNvSpPr/>
      </dsp:nvSpPr>
      <dsp:spPr>
        <a:xfrm>
          <a:off x="1611426" y="398223"/>
          <a:ext cx="3174317" cy="3174317"/>
        </a:xfrm>
        <a:custGeom>
          <a:avLst/>
          <a:gdLst/>
          <a:ahLst/>
          <a:cxnLst/>
          <a:rect l="0" t="0" r="0" b="0"/>
          <a:pathLst>
            <a:path>
              <a:moveTo>
                <a:pt x="265403" y="2465814"/>
              </a:moveTo>
              <a:arcTo wR="1587158" hR="1587158" stAng="8783127" swAng="219754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8FF98F-5137-4E2C-892A-0DF1DED586E0}">
      <dsp:nvSpPr>
        <dsp:cNvPr id="0" name=""/>
        <dsp:cNvSpPr/>
      </dsp:nvSpPr>
      <dsp:spPr>
        <a:xfrm>
          <a:off x="1078440" y="1097988"/>
          <a:ext cx="1221334" cy="7938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kern="1200"/>
            <a:t>Utiliser l'entraînement pour préparer la compétition</a:t>
          </a:r>
        </a:p>
      </dsp:txBody>
      <dsp:txXfrm>
        <a:off x="1117193" y="1136741"/>
        <a:ext cx="1143828" cy="716361"/>
      </dsp:txXfrm>
    </dsp:sp>
    <dsp:sp modelId="{81FF3015-B568-4E25-AEE2-F93437A40660}">
      <dsp:nvSpPr>
        <dsp:cNvPr id="0" name=""/>
        <dsp:cNvSpPr/>
      </dsp:nvSpPr>
      <dsp:spPr>
        <a:xfrm>
          <a:off x="1611426" y="398223"/>
          <a:ext cx="3174317" cy="3174317"/>
        </a:xfrm>
        <a:custGeom>
          <a:avLst/>
          <a:gdLst/>
          <a:ahLst/>
          <a:cxnLst/>
          <a:rect l="0" t="0" r="0" b="0"/>
          <a:pathLst>
            <a:path>
              <a:moveTo>
                <a:pt x="276371" y="692222"/>
              </a:moveTo>
              <a:arcTo wR="1587158" hR="1587158" stAng="12859392" swAng="196315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70879E-B751-4337-97D4-0D65B7ACBD53}">
      <dsp:nvSpPr>
        <dsp:cNvPr id="0" name=""/>
        <dsp:cNvSpPr/>
      </dsp:nvSpPr>
      <dsp:spPr>
        <a:xfrm>
          <a:off x="1854150" y="417407"/>
          <a:ext cx="2933164" cy="2933164"/>
        </a:xfrm>
        <a:prstGeom prst="blockArc">
          <a:avLst>
            <a:gd name="adj1" fmla="val 10800000"/>
            <a:gd name="adj2" fmla="val 16200000"/>
            <a:gd name="adj3" fmla="val 4642"/>
          </a:avLst>
        </a:prstGeom>
        <a:solidFill>
          <a:schemeClr val="accent5">
            <a:hueOff val="-21323121"/>
            <a:satOff val="12119"/>
            <a:lumOff val="-1000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7B7394-57A5-437B-94F7-2370ABDC6451}">
      <dsp:nvSpPr>
        <dsp:cNvPr id="0" name=""/>
        <dsp:cNvSpPr/>
      </dsp:nvSpPr>
      <dsp:spPr>
        <a:xfrm>
          <a:off x="1854150" y="417407"/>
          <a:ext cx="2933164" cy="2933164"/>
        </a:xfrm>
        <a:prstGeom prst="blockArc">
          <a:avLst>
            <a:gd name="adj1" fmla="val 5400000"/>
            <a:gd name="adj2" fmla="val 10800000"/>
            <a:gd name="adj3" fmla="val 4642"/>
          </a:avLst>
        </a:prstGeom>
        <a:solidFill>
          <a:schemeClr val="accent5">
            <a:hueOff val="-14215414"/>
            <a:satOff val="8079"/>
            <a:lumOff val="-666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CDD13F-C5E1-4A93-A706-4A3F38756B80}">
      <dsp:nvSpPr>
        <dsp:cNvPr id="0" name=""/>
        <dsp:cNvSpPr/>
      </dsp:nvSpPr>
      <dsp:spPr>
        <a:xfrm>
          <a:off x="1854150" y="417407"/>
          <a:ext cx="2933164" cy="2933164"/>
        </a:xfrm>
        <a:prstGeom prst="blockArc">
          <a:avLst>
            <a:gd name="adj1" fmla="val 0"/>
            <a:gd name="adj2" fmla="val 5400000"/>
            <a:gd name="adj3" fmla="val 4642"/>
          </a:avLst>
        </a:prstGeom>
        <a:solidFill>
          <a:schemeClr val="accent5">
            <a:hueOff val="-7107707"/>
            <a:satOff val="4040"/>
            <a:lumOff val="-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7E45FB-9D3E-41C2-8087-6B5DC083A0C8}">
      <dsp:nvSpPr>
        <dsp:cNvPr id="0" name=""/>
        <dsp:cNvSpPr/>
      </dsp:nvSpPr>
      <dsp:spPr>
        <a:xfrm>
          <a:off x="1854150" y="417407"/>
          <a:ext cx="2933164" cy="2933164"/>
        </a:xfrm>
        <a:prstGeom prst="blockArc">
          <a:avLst>
            <a:gd name="adj1" fmla="val 16200000"/>
            <a:gd name="adj2" fmla="val 0"/>
            <a:gd name="adj3" fmla="val 4642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791734-A121-40A8-B7D1-7404EE824FCE}">
      <dsp:nvSpPr>
        <dsp:cNvPr id="0" name=""/>
        <dsp:cNvSpPr/>
      </dsp:nvSpPr>
      <dsp:spPr>
        <a:xfrm>
          <a:off x="2645397" y="1208655"/>
          <a:ext cx="1350669" cy="135066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1200" kern="1200"/>
            <a:t>L’incertitude est inhérente au sport. Il faut donc la prendre en compte et la gérer </a:t>
          </a:r>
          <a:endParaRPr lang="fr-FR" sz="1200" kern="1200"/>
        </a:p>
      </dsp:txBody>
      <dsp:txXfrm>
        <a:off x="2645397" y="1208655"/>
        <a:ext cx="1350669" cy="1350669"/>
      </dsp:txXfrm>
    </dsp:sp>
    <dsp:sp modelId="{7D31C5D6-BFC0-4ED3-A8AF-4E4B4A145809}">
      <dsp:nvSpPr>
        <dsp:cNvPr id="0" name=""/>
        <dsp:cNvSpPr/>
      </dsp:nvSpPr>
      <dsp:spPr>
        <a:xfrm>
          <a:off x="2243636" y="23232"/>
          <a:ext cx="2154192" cy="85642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000" kern="1200" dirty="0"/>
            <a:t>S'il faut développer des îlots de certitude auxquels le sportif </a:t>
          </a:r>
          <a:r>
            <a:rPr lang="fr-FR" sz="1000" kern="1200" dirty="0" smtClean="0"/>
            <a:t>peut </a:t>
          </a:r>
          <a:r>
            <a:rPr lang="fr-FR" sz="1000" kern="1200" dirty="0"/>
            <a:t>se raccrocher constamment,  à haut niveau en pentathlon cet entraîneur préfère travailler sur l'acceptation et le traitement de l'incertitude</a:t>
          </a:r>
        </a:p>
      </dsp:txBody>
      <dsp:txXfrm>
        <a:off x="2243636" y="23232"/>
        <a:ext cx="2154192" cy="856424"/>
      </dsp:txXfrm>
    </dsp:sp>
    <dsp:sp modelId="{D179993A-3D9C-4528-AB18-677671FA478B}">
      <dsp:nvSpPr>
        <dsp:cNvPr id="0" name=""/>
        <dsp:cNvSpPr/>
      </dsp:nvSpPr>
      <dsp:spPr>
        <a:xfrm>
          <a:off x="4044139" y="1174850"/>
          <a:ext cx="1418278" cy="1418278"/>
        </a:xfrm>
        <a:prstGeom prst="rect">
          <a:avLst/>
        </a:prstGeom>
        <a:solidFill>
          <a:schemeClr val="accent5">
            <a:hueOff val="-7107707"/>
            <a:satOff val="4040"/>
            <a:lumOff val="-333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kern="1200" dirty="0"/>
            <a:t>A l'entraînement, </a:t>
          </a:r>
          <a:r>
            <a:rPr lang="fr-CH" sz="1100" kern="1200" dirty="0"/>
            <a:t>pour apprendre à appréhender l’incertitude, il y a la stratégie basée sur la stabilité, la reproduction et donc le gain en confiance et en certitude, et la stratégie inverse </a:t>
          </a:r>
          <a:r>
            <a:rPr lang="fr-FR" sz="1100" kern="1200" dirty="0"/>
            <a:t> </a:t>
          </a:r>
        </a:p>
      </dsp:txBody>
      <dsp:txXfrm>
        <a:off x="4044139" y="1174850"/>
        <a:ext cx="1418278" cy="1418278"/>
      </dsp:txXfrm>
    </dsp:sp>
    <dsp:sp modelId="{B5AF5EE2-8467-4838-8B2E-AF4BAA74D713}">
      <dsp:nvSpPr>
        <dsp:cNvPr id="0" name=""/>
        <dsp:cNvSpPr/>
      </dsp:nvSpPr>
      <dsp:spPr>
        <a:xfrm>
          <a:off x="2156548" y="2841858"/>
          <a:ext cx="2328367" cy="949354"/>
        </a:xfrm>
        <a:prstGeom prst="rect">
          <a:avLst/>
        </a:prstGeom>
        <a:solidFill>
          <a:schemeClr val="accent5">
            <a:hueOff val="-14215414"/>
            <a:satOff val="8079"/>
            <a:lumOff val="-666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kern="1200" dirty="0"/>
            <a:t>L'entraîneur doit gérer l'équilibre entre certitude et incertitude</a:t>
          </a:r>
        </a:p>
      </dsp:txBody>
      <dsp:txXfrm>
        <a:off x="2156548" y="2841858"/>
        <a:ext cx="2328367" cy="949354"/>
      </dsp:txXfrm>
    </dsp:sp>
    <dsp:sp modelId="{FA8063D3-AA9E-4556-A8A2-53AE4707DB50}">
      <dsp:nvSpPr>
        <dsp:cNvPr id="0" name=""/>
        <dsp:cNvSpPr/>
      </dsp:nvSpPr>
      <dsp:spPr>
        <a:xfrm>
          <a:off x="1179047" y="1174850"/>
          <a:ext cx="1418278" cy="1418278"/>
        </a:xfrm>
        <a:prstGeom prst="rect">
          <a:avLst/>
        </a:prstGeom>
        <a:solidFill>
          <a:schemeClr val="accent5">
            <a:hueOff val="-21323121"/>
            <a:satOff val="12119"/>
            <a:lumOff val="-1000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H" sz="1000" kern="1200"/>
            <a:t>Le niveau d’incertitude doit être individualisé sur chaque aspect</a:t>
          </a:r>
          <a:endParaRPr lang="fr-FR" sz="1000" kern="1200"/>
        </a:p>
      </dsp:txBody>
      <dsp:txXfrm>
        <a:off x="1179047" y="1174850"/>
        <a:ext cx="1418278" cy="14182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7F06C3-23FF-4178-9731-083C6AD820E8}" type="datetimeFigureOut">
              <a:rPr lang="fr-FR" smtClean="0"/>
              <a:pPr/>
              <a:t>10/07/2020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2ADC5-0360-4614-8AE4-521FF0C50AE6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799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2ADC5-0360-4614-8AE4-521FF0C50AE6}" type="slidenum">
              <a:rPr lang="fr-FR" smtClean="0"/>
              <a:pPr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6011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ectangle à coins arrondis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AAEC6-AFCE-4F79-B681-D14BD6AB2D47}" type="datetime1">
              <a:rPr lang="fr-FR" smtClean="0"/>
              <a:pPr/>
              <a:t>10/07/2020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Cellule des Relations Internationales</a:t>
            </a:r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E8AFE-DAB5-4C53-9427-7208E944A1D9}" type="datetime1">
              <a:rPr lang="fr-FR" smtClean="0"/>
              <a:pPr/>
              <a:t>10/07/2020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Cellule des Relations Internationales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ectangle à coins arrondis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F451B-5387-4F96-BE7A-13B8BA5D2C88}" type="datetime1">
              <a:rPr lang="fr-FR" smtClean="0"/>
              <a:pPr/>
              <a:t>10/07/2020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fr-FR" smtClean="0"/>
              <a:t>Cellule des Relations Internationales</a:t>
            </a:r>
            <a:endParaRPr lang="fr-FR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86DAC-3E7A-440F-9864-FD17C01DE79A}" type="datetime1">
              <a:rPr lang="fr-FR" smtClean="0"/>
              <a:pPr/>
              <a:t>10/07/2020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Cellule des Relations Internationales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77E2C-91C4-4735-BD38-6598BAAE8F32}" type="datetime1">
              <a:rPr lang="fr-FR" smtClean="0"/>
              <a:pPr/>
              <a:t>10/07/2020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Cellule des Relations Internationales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Espace réservé du contenu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B6A6A-EC5B-4C8F-B4DE-DC3C3FFDBBFF}" type="datetime1">
              <a:rPr lang="fr-FR" smtClean="0"/>
              <a:pPr/>
              <a:t>10/07/2020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Cellule des Relations Internationales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CB820-CCDA-40E6-9ED8-4DD2EC0293CE}" type="datetime1">
              <a:rPr lang="fr-FR" smtClean="0"/>
              <a:pPr/>
              <a:t>10/07/2020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Cellule des Relations Internationales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ectangle à coins arrondis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A2882-D7FB-44B7-A883-EFC8BE57EDD2}" type="datetime1">
              <a:rPr lang="fr-FR" smtClean="0"/>
              <a:pPr/>
              <a:t>10/07/2020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Cellule des Relations Internationales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3CB9D-21E4-49C2-83A0-B8B271610B93}" type="datetime1">
              <a:rPr lang="fr-FR" smtClean="0"/>
              <a:pPr/>
              <a:t>10/07/2020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fr-FR" smtClean="0"/>
              <a:t>Cellule des Relations Internationales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15AF6-8C4C-407A-B408-DCFCA7719640}" type="datetime1">
              <a:rPr lang="fr-FR" smtClean="0"/>
              <a:pPr/>
              <a:t>10/07/2020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Cellule des Relations Internationales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A131-387E-49F9-93C9-C84F46536232}" type="datetime1">
              <a:rPr lang="fr-FR" smtClean="0"/>
              <a:pPr/>
              <a:t>10/07/2020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Cellule des Relations Internationales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ectangle à coins arrondis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54F451B-5387-4F96-BE7A-13B8BA5D2C88}" type="datetime1">
              <a:rPr lang="fr-FR" smtClean="0"/>
              <a:pPr/>
              <a:t>10/07/2020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Cellule des Relations Internationales</a:t>
            </a:r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>
          <a:xfrm>
            <a:off x="783591" y="0"/>
            <a:ext cx="7631815" cy="4616827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Capitalisation de savoirs issus de </a:t>
            </a:r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l'expérience </a:t>
            </a:r>
          </a:p>
          <a:p>
            <a:r>
              <a:rPr lang="fr-F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entraîneurs, potentiels porteurs de théories « indigènes » ?</a:t>
            </a:r>
            <a:endParaRPr lang="fr-FR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Sous-titre 2"/>
          <p:cNvSpPr txBox="1">
            <a:spLocks/>
          </p:cNvSpPr>
          <p:nvPr/>
        </p:nvSpPr>
        <p:spPr>
          <a:xfrm>
            <a:off x="2052553" y="5788679"/>
            <a:ext cx="5093889" cy="5071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fr-FR" sz="2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Sous-titre 2"/>
          <p:cNvSpPr txBox="1">
            <a:spLocks/>
          </p:cNvSpPr>
          <p:nvPr/>
        </p:nvSpPr>
        <p:spPr>
          <a:xfrm>
            <a:off x="2025055" y="4616827"/>
            <a:ext cx="5093889" cy="13643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Stéphane </a:t>
            </a:r>
            <a:r>
              <a:rPr lang="fr-FR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Fukazawa-Couckuyt</a:t>
            </a:r>
            <a:endParaRPr lang="fr-F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Collaborateur mission OPMSHN</a:t>
            </a:r>
          </a:p>
          <a:p>
            <a:pPr marL="0" indent="0" algn="ctr">
              <a:buNone/>
            </a:pP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Docteur – entraîneur DE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48" y="4962314"/>
            <a:ext cx="1333500" cy="1333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0909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2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7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3179903" y="-10565"/>
            <a:ext cx="5374085" cy="697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fr-FR" sz="3600" b="1" dirty="0" smtClean="0">
                <a:solidFill>
                  <a:srgbClr val="272B58"/>
                </a:solidFill>
                <a:latin typeface="+mj-lt"/>
                <a:cs typeface="Arial Black"/>
              </a:rPr>
              <a:t>Capitaliser des SIE</a:t>
            </a:r>
            <a:endParaRPr lang="fr-FR" sz="3600" b="1" dirty="0">
              <a:solidFill>
                <a:srgbClr val="272B58"/>
              </a:solidFill>
              <a:latin typeface="+mj-lt"/>
              <a:cs typeface="Arial Black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72886" y="1458686"/>
            <a:ext cx="7663543" cy="470898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lvl="1" algn="ctr"/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Capitaliser, </a:t>
            </a: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c’est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 </a:t>
            </a:r>
            <a:r>
              <a:rPr lang="fr-FR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transformer l’expérience en connaissance partageable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 </a:t>
            </a: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fr-FR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Zutter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1994, p. </a:t>
            </a: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36)</a:t>
            </a:r>
          </a:p>
          <a:p>
            <a:pPr marL="0" lvl="1" algn="ctr"/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mettre en œuvre les modalités de circulation, discussion et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actualisation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Contexte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général : </a:t>
            </a: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742950" lvl="1" indent="-285750">
              <a:buFont typeface="Wingdings" pitchFamily="2" charset="2"/>
              <a:buChar char="Ø"/>
            </a:pP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Existence de savoirs non scientifiques cachés dans l’agir professionnel</a:t>
            </a:r>
          </a:p>
          <a:p>
            <a:pPr marL="742950" lvl="1" indent="-285750">
              <a:buFont typeface="Wingdings" pitchFamily="2" charset="2"/>
              <a:buChar char="Ø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Intérêt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pour la capitalisation des savoirs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dans la société, </a:t>
            </a:r>
            <a:r>
              <a:rPr lang="fr-FR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fortiori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société sportive</a:t>
            </a:r>
          </a:p>
          <a:p>
            <a:pPr marL="742950" lvl="1" indent="-285750">
              <a:buFont typeface="Wingdings" pitchFamily="2" charset="2"/>
              <a:buChar char="Ø"/>
            </a:pP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Contexte spécifique sport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haut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niveau en France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742950" lvl="1" indent="-285750">
              <a:buFont typeface="Wingdings" pitchFamily="2" charset="2"/>
              <a:buChar char="Ø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Turn-over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élevé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des EHN</a:t>
            </a:r>
          </a:p>
          <a:p>
            <a:pPr marL="742950" lvl="1" indent="-285750">
              <a:buFont typeface="Wingdings" pitchFamily="2" charset="2"/>
              <a:buChar char="Ø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Primat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l’expérience, la sienne et celle de pairs</a:t>
            </a:r>
          </a:p>
          <a:p>
            <a:pPr lvl="1"/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612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3179903" y="-10565"/>
            <a:ext cx="5374085" cy="7145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fr-FR" sz="3600" b="1" dirty="0" smtClean="0">
                <a:solidFill>
                  <a:srgbClr val="272B58"/>
                </a:solidFill>
                <a:latin typeface="+mj-lt"/>
                <a:cs typeface="Arial Black"/>
              </a:rPr>
              <a:t>Capitaliser des théories ?</a:t>
            </a:r>
            <a:endParaRPr lang="fr-FR" sz="3600" b="1" dirty="0">
              <a:solidFill>
                <a:srgbClr val="272B58"/>
              </a:solidFill>
              <a:latin typeface="+mj-lt"/>
              <a:cs typeface="Arial Black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72886" y="1458686"/>
            <a:ext cx="7663543" cy="25545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1" indent="-457200" algn="just">
              <a:buFont typeface="Wingdings" panose="05000000000000000000" pitchFamily="2" charset="2"/>
              <a:buChar char="Ø"/>
            </a:pP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Capitaliser 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des savoirs est un aspect de notre </a:t>
            </a: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travail et du travail des collègues dans les fédérations et autres établissements</a:t>
            </a:r>
            <a:endParaRPr lang="fr-FR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r>
              <a:rPr lang="fr-F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Est-ce </a:t>
            </a:r>
            <a:r>
              <a:rPr lang="fr-F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des théories </a:t>
            </a:r>
            <a:r>
              <a:rPr lang="fr-F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peuvent émerger </a:t>
            </a:r>
            <a:r>
              <a:rPr lang="fr-F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d’opérations de capitalisation ? </a:t>
            </a:r>
            <a:endParaRPr lang="fr-FR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endParaRPr lang="fr-FR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83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1262743" y="-10565"/>
            <a:ext cx="7291246" cy="697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fr-FR" sz="3600" b="1" dirty="0" smtClean="0">
                <a:solidFill>
                  <a:srgbClr val="272B58"/>
                </a:solidFill>
                <a:latin typeface="+mj-lt"/>
                <a:cs typeface="Arial Black"/>
              </a:rPr>
              <a:t>Autour du terme « théorie »</a:t>
            </a:r>
            <a:endParaRPr lang="fr-FR" sz="3600" b="1" dirty="0">
              <a:solidFill>
                <a:srgbClr val="272B58"/>
              </a:solidFill>
              <a:latin typeface="+mj-lt"/>
              <a:cs typeface="Arial Black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72886" y="1458686"/>
            <a:ext cx="7663543" cy="501675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lvl="1" indent="-342900" algn="just">
              <a:buFont typeface="Wingdings" panose="05000000000000000000" pitchFamily="2" charset="2"/>
              <a:buChar char="Ø"/>
            </a:pPr>
            <a:r>
              <a:rPr lang="fr-FR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Souvent « théorie » est un terme associé à une production scientifique, avec deux acceptations caricaturales :</a:t>
            </a:r>
          </a:p>
          <a:p>
            <a:pPr marL="800100" lvl="2" indent="-342900" algn="just">
              <a:buFont typeface="Wingdings" panose="05000000000000000000" pitchFamily="2" charset="2"/>
              <a:buChar char="Ø"/>
            </a:pPr>
            <a:r>
              <a:rPr lang="fr-F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Gage de qualité</a:t>
            </a:r>
            <a:r>
              <a:rPr lang="fr-FR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sortie de « l’obscurantisme empirique de l’entraîneur </a:t>
            </a:r>
            <a:r>
              <a:rPr lang="fr-FR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800100" lvl="2" indent="-342900" algn="just">
              <a:buFont typeface="Wingdings" panose="05000000000000000000" pitchFamily="2" charset="2"/>
              <a:buChar char="Ø"/>
            </a:pPr>
            <a:r>
              <a:rPr lang="fr-F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Coupure avec les réalités </a:t>
            </a:r>
            <a:r>
              <a:rPr lang="fr-FR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du terrain, « oui, ça c’est en théorie »</a:t>
            </a: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r>
              <a:rPr lang="fr-FR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</a:t>
            </a:r>
            <a:r>
              <a:rPr lang="fr-FR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’activité du scientifique est une façon parmi d’autres de développer/(</a:t>
            </a:r>
            <a:r>
              <a:rPr lang="fr-FR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</a:t>
            </a:r>
            <a:r>
              <a:rPr lang="fr-FR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)construire/mettre au / à jour des théories :</a:t>
            </a:r>
          </a:p>
          <a:p>
            <a:pPr marL="800100" lvl="2" indent="-342900" algn="just">
              <a:buFont typeface="Wingdings" panose="05000000000000000000" pitchFamily="2" charset="2"/>
              <a:buChar char="Ø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Il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 a des théories derrière toutes nos actions </a:t>
            </a: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Knowles</a:t>
            </a: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1973)</a:t>
            </a:r>
          </a:p>
          <a:p>
            <a:pPr marL="800100" lvl="2" indent="-342900" algn="just">
              <a:buFont typeface="Wingdings" panose="05000000000000000000" pitchFamily="2" charset="2"/>
              <a:buChar char="Ø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Il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faut simplement une pratique pour produire une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théorie </a:t>
            </a: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Latour</a:t>
            </a: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1996)</a:t>
            </a:r>
            <a:endParaRPr lang="fr-FR" sz="20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 Une théorie n’est pas nécessairement acceptée, bonne ou vraie : c’est seulement un ensemble de propositions interconnectées </a:t>
            </a: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qui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ont le même référent : le sujet de la théorie » </a:t>
            </a: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r>
              <a:rPr lang="fr-FR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Argyris</a:t>
            </a: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&amp; </a:t>
            </a:r>
            <a:r>
              <a:rPr lang="fr-FR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Schön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(1992, p. 4, traduction libre</a:t>
            </a: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fr-FR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8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1262743" y="-10565"/>
            <a:ext cx="7291246" cy="697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fr-FR" sz="3600" b="1" dirty="0" smtClean="0">
                <a:solidFill>
                  <a:srgbClr val="272B58"/>
                </a:solidFill>
                <a:latin typeface="+mj-lt"/>
                <a:cs typeface="Arial Black"/>
              </a:rPr>
              <a:t>Capitaliser : illustration avec un EHN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772886" y="1458686"/>
            <a:ext cx="7663543" cy="440120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lvl="1" indent="-342900" algn="just">
              <a:buFont typeface="Wingdings" panose="05000000000000000000" pitchFamily="2" charset="2"/>
              <a:buChar char="Ø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Les îlots d’expertise</a:t>
            </a:r>
            <a:endParaRPr lang="fr-FR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Diagramme 3"/>
          <p:cNvGraphicFramePr/>
          <p:nvPr>
            <p:extLst>
              <p:ext uri="{D42A27DB-BD31-4B8C-83A1-F6EECF244321}">
                <p14:modId xmlns:p14="http://schemas.microsoft.com/office/powerpoint/2010/main" val="8468036"/>
              </p:ext>
            </p:extLst>
          </p:nvPr>
        </p:nvGraphicFramePr>
        <p:xfrm>
          <a:off x="1406071" y="2139501"/>
          <a:ext cx="6397171" cy="37203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0381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1262743" y="-10565"/>
            <a:ext cx="7291246" cy="1361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fr-FR" sz="3600" b="1" dirty="0" smtClean="0">
                <a:solidFill>
                  <a:srgbClr val="272B58"/>
                </a:solidFill>
                <a:latin typeface="+mj-lt"/>
                <a:cs typeface="Arial Black"/>
              </a:rPr>
              <a:t>Théorie sur </a:t>
            </a:r>
            <a:r>
              <a:rPr lang="fr-FR" sz="3600" b="1" dirty="0">
                <a:solidFill>
                  <a:srgbClr val="272B58"/>
                </a:solidFill>
                <a:latin typeface="+mj-lt"/>
                <a:cs typeface="Arial Black"/>
              </a:rPr>
              <a:t>l’incertitude </a:t>
            </a:r>
            <a:r>
              <a:rPr lang="fr-FR" sz="3600" b="1" dirty="0" smtClean="0">
                <a:solidFill>
                  <a:srgbClr val="272B58"/>
                </a:solidFill>
                <a:latin typeface="+mj-lt"/>
                <a:cs typeface="Arial Black"/>
              </a:rPr>
              <a:t>et </a:t>
            </a:r>
            <a:r>
              <a:rPr lang="fr-FR" sz="3600" b="1" dirty="0">
                <a:solidFill>
                  <a:srgbClr val="272B58"/>
                </a:solidFill>
                <a:latin typeface="+mj-lt"/>
                <a:cs typeface="Arial Black"/>
              </a:rPr>
              <a:t>la préparation du sportif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772886" y="1458686"/>
            <a:ext cx="7663543" cy="532453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Cet entraîneur explicite également comment il décline pour chaque discipline du pentathlon</a:t>
            </a: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Cet ensemble de propositions répond aux caractéristiques d’une théorie :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générale, testable, simple, effective,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consistante</a:t>
            </a: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Diagramme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2516111"/>
              </p:ext>
            </p:extLst>
          </p:nvPr>
        </p:nvGraphicFramePr>
        <p:xfrm>
          <a:off x="1262743" y="1636077"/>
          <a:ext cx="6641465" cy="38144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4932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1262743" y="-10565"/>
            <a:ext cx="7291246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fr-FR" sz="3600" b="1" dirty="0" smtClean="0">
                <a:solidFill>
                  <a:srgbClr val="272B58"/>
                </a:solidFill>
                <a:latin typeface="+mj-lt"/>
                <a:cs typeface="Arial Black"/>
              </a:rPr>
              <a:t>Quelques réflexions sur le fait de capitaliser des théories indigènes</a:t>
            </a:r>
            <a:endParaRPr lang="fr-FR" sz="3600" b="1" dirty="0">
              <a:solidFill>
                <a:srgbClr val="272B58"/>
              </a:solidFill>
              <a:latin typeface="+mj-lt"/>
              <a:cs typeface="Arial Black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72886" y="1458686"/>
            <a:ext cx="7663543" cy="37856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lvl="1" indent="-342900" algn="just">
              <a:buFont typeface="Wingdings" panose="05000000000000000000" pitchFamily="2" charset="2"/>
              <a:buChar char="Ø"/>
            </a:pP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Certains 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auteurs </a:t>
            </a: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sont 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critiques par rapport à la théorisation et la transmission de savoirs par des « entraîneurs de champions », avec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 </a:t>
            </a:r>
            <a:r>
              <a:rPr lang="fr-FR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risque de reproduction de savoirs sportifs normalisés et figés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Bernardeau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-Moreau &amp; </a:t>
            </a:r>
            <a:r>
              <a:rPr lang="fr-FR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Collinet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2009, p. </a:t>
            </a: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43‑44)</a:t>
            </a: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Pérez 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(2009) souligne le fait que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capitalisation de l’expérience peut amener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circulation de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conceptions et de modèles erronés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Ces points méritent d’amener la discussion sur deux aspects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lvl="1" algn="just"/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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Discussion sur la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production et légitimation 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d’une théorie indigène</a:t>
            </a:r>
          </a:p>
          <a:p>
            <a:pPr marL="0" lvl="1" algn="just"/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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Discussion sur la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portée 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d’une théorie indigène</a:t>
            </a:r>
          </a:p>
          <a:p>
            <a:pPr marL="0" lvl="1" algn="just"/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59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1262743" y="-10565"/>
            <a:ext cx="7291246" cy="1361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fr-FR" sz="3600" b="1" dirty="0" smtClean="0">
                <a:solidFill>
                  <a:srgbClr val="272B58"/>
                </a:solidFill>
                <a:latin typeface="+mj-lt"/>
                <a:cs typeface="Arial Black"/>
              </a:rPr>
              <a:t>Production </a:t>
            </a:r>
            <a:r>
              <a:rPr lang="fr-FR" sz="3600" b="1" dirty="0">
                <a:solidFill>
                  <a:srgbClr val="272B58"/>
                </a:solidFill>
                <a:latin typeface="+mj-lt"/>
                <a:cs typeface="Arial Black"/>
              </a:rPr>
              <a:t>et légitimation </a:t>
            </a:r>
            <a:endParaRPr lang="fr-FR" sz="3600" b="1" dirty="0" smtClean="0">
              <a:solidFill>
                <a:srgbClr val="272B58"/>
              </a:solidFill>
              <a:latin typeface="+mj-lt"/>
              <a:cs typeface="Arial Black"/>
            </a:endParaRPr>
          </a:p>
          <a:p>
            <a:pPr algn="r">
              <a:lnSpc>
                <a:spcPct val="120000"/>
              </a:lnSpc>
            </a:pPr>
            <a:r>
              <a:rPr lang="fr-FR" sz="3600" b="1" dirty="0" smtClean="0">
                <a:solidFill>
                  <a:srgbClr val="272B58"/>
                </a:solidFill>
                <a:latin typeface="+mj-lt"/>
                <a:cs typeface="Arial Black"/>
              </a:rPr>
              <a:t>d’une </a:t>
            </a:r>
            <a:r>
              <a:rPr lang="fr-FR" sz="3600" b="1" dirty="0">
                <a:solidFill>
                  <a:srgbClr val="272B58"/>
                </a:solidFill>
                <a:latin typeface="+mj-lt"/>
                <a:cs typeface="Arial Black"/>
              </a:rPr>
              <a:t>théorie indigène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772886" y="1458686"/>
            <a:ext cx="7663543" cy="440120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lvl="1" indent="-342900" algn="just">
              <a:buFont typeface="Wingdings" panose="05000000000000000000" pitchFamily="2" charset="2"/>
              <a:buChar char="Ø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Production</a:t>
            </a: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Cet 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entraîneur est un praticien réflexif (</a:t>
            </a:r>
            <a:r>
              <a:rPr lang="fr-FR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Schön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1994) qui peut théoriser sa pratique (Perrenoud, 2012) </a:t>
            </a:r>
          </a:p>
          <a:p>
            <a:pPr marL="0" lvl="1" algn="just"/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		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Quid de l’entraîneur moins engagé dans une posture réflexive ?</a:t>
            </a:r>
          </a:p>
          <a:p>
            <a:pPr marL="0" lvl="1" algn="just"/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Rappel : capitalisation tournée vers autrui</a:t>
            </a:r>
          </a:p>
          <a:p>
            <a:pPr marL="0" lvl="1" algn="just"/>
            <a:endParaRPr lang="fr-FR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 axes de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légitimation</a:t>
            </a: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:</a:t>
            </a:r>
          </a:p>
          <a:p>
            <a:pPr marL="800100" lvl="2" indent="-342900" algn="just">
              <a:buFont typeface="Wingdings" panose="05000000000000000000" pitchFamily="2" charset="2"/>
              <a:buChar char="Ø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Croiser avec les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théories scientifiques sur l’incertitude, les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imprévus;</a:t>
            </a:r>
          </a:p>
          <a:p>
            <a:pPr marL="800100" lvl="2" indent="-342900" algn="just">
              <a:buFont typeface="Wingdings" panose="05000000000000000000" pitchFamily="2" charset="2"/>
              <a:buChar char="Ø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Croiser avec les conceptions d’autres entraîneurs;</a:t>
            </a:r>
          </a:p>
          <a:p>
            <a:pPr marL="800100" lvl="2" indent="-342900" algn="just">
              <a:buFont typeface="Wingdings" panose="05000000000000000000" pitchFamily="2" charset="2"/>
              <a:buChar char="Ø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Réinvestir dans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d’autres contextes pour tester son efficacité, sa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portée </a:t>
            </a: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Avenier, 2007</a:t>
            </a: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800100" lvl="2" indent="-342900" algn="just">
              <a:buFont typeface="Wingdings" panose="05000000000000000000" pitchFamily="2" charset="2"/>
              <a:buChar char="Ø"/>
            </a:pPr>
            <a:endParaRPr lang="fr-FR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just"/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858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1262743" y="-10565"/>
            <a:ext cx="7291246" cy="697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fr-FR" sz="3600" b="1" dirty="0" smtClean="0">
                <a:solidFill>
                  <a:srgbClr val="272B58"/>
                </a:solidFill>
                <a:latin typeface="+mj-lt"/>
                <a:cs typeface="Arial Black"/>
              </a:rPr>
              <a:t>Portée </a:t>
            </a:r>
            <a:r>
              <a:rPr lang="fr-FR" sz="3600" b="1" dirty="0">
                <a:solidFill>
                  <a:srgbClr val="272B58"/>
                </a:solidFill>
                <a:latin typeface="+mj-lt"/>
                <a:cs typeface="Arial Black"/>
              </a:rPr>
              <a:t>d’une théorie indigène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772886" y="1458686"/>
            <a:ext cx="7663543" cy="30469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lvl="1" indent="-342900" algn="just">
              <a:buFont typeface="Wingdings" panose="05000000000000000000" pitchFamily="2" charset="2"/>
              <a:buChar char="Ø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Avoir une valeur universelle, générale, scientifique, prédictive</a:t>
            </a: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…?</a:t>
            </a: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r>
              <a:rPr lang="fr-FR" sz="3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VS</a:t>
            </a: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1" indent="-342900" algn="just">
              <a:buFont typeface="Wingdings" panose="05000000000000000000" pitchFamily="2" charset="2"/>
              <a:buChar char="Ø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Fournir des repères, des éclairages, susciter la réflexion, amener des controverses enrichissantes, inspirer les autres entraîneurs ?</a:t>
            </a:r>
          </a:p>
          <a:p>
            <a:pPr marL="0" lvl="1" algn="just"/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 L’idée de « théorie indigène inspirante » / cohérence avec singularité  des situations professionnelles, adaptation, dilemmes, incertitudes, imprévus…</a:t>
            </a: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190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772887" y="-10565"/>
            <a:ext cx="7781102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fr-FR" sz="3600" b="1" dirty="0" smtClean="0">
                <a:solidFill>
                  <a:srgbClr val="272B58"/>
                </a:solidFill>
                <a:latin typeface="+mj-lt"/>
                <a:cs typeface="Arial Black"/>
              </a:rPr>
              <a:t>Passer le concept de théorie indigène par le prisme des obstacles à la translation de la science</a:t>
            </a:r>
            <a:endParaRPr lang="fr-FR" sz="3600" b="1" dirty="0">
              <a:solidFill>
                <a:srgbClr val="272B58"/>
              </a:solidFill>
              <a:latin typeface="+mj-lt"/>
              <a:cs typeface="Arial Black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31666" y="1952173"/>
            <a:ext cx="7663543" cy="470898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lvl="1" algn="just"/>
            <a:r>
              <a:rPr lang="fr-FR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Finch</a:t>
            </a:r>
            <a:r>
              <a:rPr lang="fr-F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(2011</a:t>
            </a:r>
            <a:r>
              <a:rPr lang="fr-F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fr-F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distingue 3 obstacles à la translation </a:t>
            </a:r>
            <a:r>
              <a:rPr lang="fr-F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des savoirs et théories issues de la science : </a:t>
            </a:r>
            <a:endParaRPr lang="fr-FR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r>
              <a:rPr lang="fr-F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fr-F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recherche est HS par rapport au sport de haut niveau </a:t>
            </a:r>
            <a:endParaRPr lang="fr-FR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r>
              <a:rPr lang="fr-F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research</a:t>
            </a:r>
            <a:r>
              <a:rPr lang="fr-F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relevance </a:t>
            </a:r>
            <a:r>
              <a:rPr lang="fr-F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failure</a:t>
            </a:r>
            <a:r>
              <a:rPr lang="fr-F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; </a:t>
            </a:r>
          </a:p>
          <a:p>
            <a:pPr marL="0" lvl="1" algn="ctr"/>
            <a:endParaRPr lang="fr-FR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r>
              <a:rPr lang="fr-F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fr-F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recherche n'atteint pas son public </a:t>
            </a:r>
            <a:endParaRPr lang="fr-FR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r>
              <a:rPr lang="fr-F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fr-F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dissemination</a:t>
            </a:r>
            <a:r>
              <a:rPr lang="fr-F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failure</a:t>
            </a:r>
            <a:r>
              <a:rPr lang="fr-F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; </a:t>
            </a:r>
          </a:p>
          <a:p>
            <a:pPr marL="0" lvl="1" algn="ctr"/>
            <a:endParaRPr lang="fr-FR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r>
              <a:rPr lang="fr-F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fr-FR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recherche atteint le public mais l’impact est faible (translation/adoption </a:t>
            </a:r>
            <a:r>
              <a:rPr lang="fr-FR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failure</a:t>
            </a:r>
            <a:r>
              <a:rPr lang="fr-F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lvl="1" algn="ctr"/>
            <a:endParaRPr lang="fr-FR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lvl="1" algn="ctr"/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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Ici,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le caractère « indigène », la formalisation avec un EHN et pour des EHN permet une focale sur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les « </a:t>
            </a:r>
            <a:r>
              <a:rPr lang="fr-FR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problématiques que rencontrent dans la vie quotidienne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 ces derniers, avec des situations (ex. incertitude en compétition) et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un langage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commun</a:t>
            </a: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076200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772886" y="-10565"/>
            <a:ext cx="778110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fr-FR" sz="3600" b="1" dirty="0" smtClean="0">
                <a:solidFill>
                  <a:srgbClr val="272B58"/>
                </a:solidFill>
                <a:latin typeface="+mj-lt"/>
                <a:cs typeface="Arial Black"/>
              </a:rPr>
              <a:t>Perspectives en FTLV d’entraîneurs ?</a:t>
            </a:r>
            <a:endParaRPr lang="fr-FR" sz="3600" b="1" dirty="0">
              <a:solidFill>
                <a:srgbClr val="272B58"/>
              </a:solidFill>
              <a:latin typeface="+mj-lt"/>
              <a:cs typeface="Arial Black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72886" y="1458686"/>
            <a:ext cx="7663543" cy="440120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1" indent="-457200" algn="just">
              <a:buFont typeface="+mj-lt"/>
              <a:buAutoNum type="arabicPeriod"/>
            </a:pP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Reconnaissance de la capacité d’élaboration des praticiens : </a:t>
            </a:r>
            <a:r>
              <a:rPr lang="fr-F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empowerment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? Reconnaissance symbolique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lvl="1" indent="-457200" algn="just">
              <a:buFont typeface="+mj-lt"/>
              <a:buAutoNum type="arabicPeriod"/>
            </a:pP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1" indent="-457200" algn="just">
              <a:buFont typeface="+mj-lt"/>
              <a:buAutoNum type="arabicPeriod"/>
            </a:pP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Réinvestir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en formation permet aussi d’être dans un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espace-temps propice à dialoguer, discuter les théories et donc travailler leur légitimité et leur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porté</a:t>
            </a:r>
          </a:p>
          <a:p>
            <a:pPr lvl="1" indent="-457200" algn="just">
              <a:buFont typeface="+mj-lt"/>
              <a:buAutoNum type="arabicPeriod"/>
            </a:pP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1" indent="-457200" algn="just">
              <a:buFont typeface="+mj-lt"/>
              <a:buAutoNum type="arabicPeriod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Produire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des théories et des savoirs avec et pour les entraîneurs 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est </a:t>
            </a:r>
            <a:r>
              <a:rPr lang="fr-F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probablement une 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façon de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réduire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 gap formation/intervention </a:t>
            </a:r>
          </a:p>
          <a:p>
            <a:pPr lvl="1" indent="-457200" algn="just">
              <a:buFont typeface="+mj-lt"/>
              <a:buAutoNum type="arabicPeriod"/>
            </a:pPr>
            <a:endParaRPr lang="fr-F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1" indent="-457200" algn="just">
              <a:buFont typeface="+mj-lt"/>
              <a:buAutoNum type="arabicPeriod"/>
            </a:pP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Ne 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pas opposer les théories/savoirs issus de la science avec ceux issus de l’expérience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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dialoguer</a:t>
            </a:r>
            <a:r>
              <a:rPr lang="fr-F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travailler les 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interactions, le « complexus » (ex. </a:t>
            </a:r>
            <a:r>
              <a:rPr lang="fr-FR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Haugen</a:t>
            </a:r>
            <a:r>
              <a:rPr lang="fr-F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sur la situation en Norvège)</a:t>
            </a: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32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pitaux">
  <a:themeElements>
    <a:clrScheme name="Capitaux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apitaux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apitaux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23F7FB0B35314448979E49463DD76AA" ma:contentTypeVersion="12" ma:contentTypeDescription="Crée un document." ma:contentTypeScope="" ma:versionID="3962acdd69b588970f9ba5a90ee18511">
  <xsd:schema xmlns:xsd="http://www.w3.org/2001/XMLSchema" xmlns:xs="http://www.w3.org/2001/XMLSchema" xmlns:p="http://schemas.microsoft.com/office/2006/metadata/properties" xmlns:ns2="be0d609b-c2d0-46ff-972b-792ec97a8883" xmlns:ns3="b6de25b2-9d14-435f-b989-0292ad57b39c" targetNamespace="http://schemas.microsoft.com/office/2006/metadata/properties" ma:root="true" ma:fieldsID="b0d8692868d55d4c7ef4de59b62da464" ns2:_="" ns3:_="">
    <xsd:import namespace="be0d609b-c2d0-46ff-972b-792ec97a8883"/>
    <xsd:import namespace="b6de25b2-9d14-435f-b989-0292ad57b3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0d609b-c2d0-46ff-972b-792ec97a888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de25b2-9d14-435f-b989-0292ad57b39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D83185-DB3C-4E3C-8BFF-227003BA0722}"/>
</file>

<file path=customXml/itemProps2.xml><?xml version="1.0" encoding="utf-8"?>
<ds:datastoreItem xmlns:ds="http://schemas.openxmlformats.org/officeDocument/2006/customXml" ds:itemID="{DA18008B-6E31-45BE-8179-14BBED867660}"/>
</file>

<file path=customXml/itemProps3.xml><?xml version="1.0" encoding="utf-8"?>
<ds:datastoreItem xmlns:ds="http://schemas.openxmlformats.org/officeDocument/2006/customXml" ds:itemID="{6557B849-1616-492B-818D-EC0FA543DD56}"/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28692</TotalTime>
  <Words>665</Words>
  <Application>Microsoft Office PowerPoint</Application>
  <PresentationFormat>Affichage à l'écran (4:3)</PresentationFormat>
  <Paragraphs>119</Paragraphs>
  <Slides>11</Slides>
  <Notes>1</Notes>
  <HiddenSlides>1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21" baseType="lpstr">
      <vt:lpstr>Arial</vt:lpstr>
      <vt:lpstr>Arial Black</vt:lpstr>
      <vt:lpstr>Calibri</vt:lpstr>
      <vt:lpstr>Century Gothic</vt:lpstr>
      <vt:lpstr>Franklin Gothic Book</vt:lpstr>
      <vt:lpstr>Perpetua</vt:lpstr>
      <vt:lpstr>Times New Roman</vt:lpstr>
      <vt:lpstr>Wingdings</vt:lpstr>
      <vt:lpstr>Wingdings 2</vt:lpstr>
      <vt:lpstr>Capitaux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insep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insep insep</dc:creator>
  <cp:lastModifiedBy>GUEMARD Serge</cp:lastModifiedBy>
  <cp:revision>271</cp:revision>
  <dcterms:created xsi:type="dcterms:W3CDTF">2014-09-24T15:54:25Z</dcterms:created>
  <dcterms:modified xsi:type="dcterms:W3CDTF">2020-07-10T15:18:39Z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0x010100923F7FB0B35314448979E49463DD76AA</vt:lpwstr>
  </property>
</Properties>
</file>