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22"/>
  </p:notesMasterIdLst>
  <p:sldIdLst>
    <p:sldId id="272" r:id="rId6"/>
    <p:sldId id="266" r:id="rId7"/>
    <p:sldId id="271" r:id="rId8"/>
    <p:sldId id="256" r:id="rId9"/>
    <p:sldId id="273" r:id="rId10"/>
    <p:sldId id="260" r:id="rId11"/>
    <p:sldId id="268" r:id="rId12"/>
    <p:sldId id="274" r:id="rId13"/>
    <p:sldId id="275" r:id="rId14"/>
    <p:sldId id="276" r:id="rId15"/>
    <p:sldId id="269" r:id="rId16"/>
    <p:sldId id="267" r:id="rId17"/>
    <p:sldId id="261" r:id="rId18"/>
    <p:sldId id="262" r:id="rId19"/>
    <p:sldId id="263" r:id="rId20"/>
    <p:sldId id="270" r:id="rId21"/>
  </p:sldIdLst>
  <p:sldSz cx="12192000" cy="6858000"/>
  <p:notesSz cx="6797675" cy="9926638"/>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72"/>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1037D6D2-82B5-46B4-A814-9B31F1D66A5F}" type="datetimeFigureOut">
              <a:rPr lang="fr-FR" smtClean="0"/>
              <a:t>04/01/2024</a:t>
            </a:fld>
            <a:endParaRPr lang="fr-FR"/>
          </a:p>
        </p:txBody>
      </p:sp>
      <p:sp>
        <p:nvSpPr>
          <p:cNvPr id="4" name="Espace réservé de l'image des diapositives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C736B2DE-F3DD-4679-87B1-0D4C79E164C2}" type="slidenum">
              <a:rPr lang="fr-FR" smtClean="0"/>
              <a:t>‹N°›</a:t>
            </a:fld>
            <a:endParaRPr lang="fr-FR"/>
          </a:p>
        </p:txBody>
      </p:sp>
    </p:spTree>
    <p:extLst>
      <p:ext uri="{BB962C8B-B14F-4D97-AF65-F5344CB8AC3E}">
        <p14:creationId xmlns:p14="http://schemas.microsoft.com/office/powerpoint/2010/main" val="35907276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a:xfrm>
            <a:off x="685800" y="1143000"/>
            <a:ext cx="5486400" cy="3086100"/>
          </a:xfrm>
        </p:spPr>
      </p:sp>
      <p:sp>
        <p:nvSpPr>
          <p:cNvPr id="3" name="Espace réservé des commentaires 2"/>
          <p:cNvSpPr>
            <a:spLocks noGrp="1"/>
          </p:cNvSpPr>
          <p:nvPr>
            <p:ph type="body" idx="1"/>
          </p:nvPr>
        </p:nvSpPr>
        <p:spPr/>
        <p:txBody>
          <a:bodyPr/>
          <a:lstStyle/>
          <a:p>
            <a:endParaRPr lang="fr-FR" sz="1600" dirty="0"/>
          </a:p>
        </p:txBody>
      </p:sp>
      <p:sp>
        <p:nvSpPr>
          <p:cNvPr id="4" name="Espace réservé du numéro de diapositive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CE72ADC5-0360-4614-8AE4-521FF0C50AE6}" type="slidenum">
              <a:rPr kumimoji="0" lang="fr-FR"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fr-FR"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07119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p>
        </p:txBody>
      </p:sp>
      <p:sp>
        <p:nvSpPr>
          <p:cNvPr id="4" name="Espace réservé de la date 3"/>
          <p:cNvSpPr>
            <a:spLocks noGrp="1"/>
          </p:cNvSpPr>
          <p:nvPr>
            <p:ph type="dt" sz="half" idx="10"/>
          </p:nvPr>
        </p:nvSpPr>
        <p:spPr/>
        <p:txBody>
          <a:bodyPr/>
          <a:lstStyle/>
          <a:p>
            <a:fld id="{7AA5635B-6503-4390-885F-4D8365FB1206}"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3473653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7AA5635B-6503-4390-885F-4D8365FB1206}"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34191694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Espace réservé de la date 3"/>
          <p:cNvSpPr>
            <a:spLocks noGrp="1"/>
          </p:cNvSpPr>
          <p:nvPr>
            <p:ph type="dt" sz="half" idx="10"/>
          </p:nvPr>
        </p:nvSpPr>
        <p:spPr/>
        <p:txBody>
          <a:bodyPr/>
          <a:lstStyle/>
          <a:p>
            <a:fld id="{7AA5635B-6503-4390-885F-4D8365FB1206}"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40999807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7AA5635B-6503-4390-885F-4D8365FB1206}" type="datetimeFigureOut">
              <a:rPr lang="fr-FR" smtClean="0"/>
              <a:t>04/01/2024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3267700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7AA5635B-6503-4390-885F-4D8365FB1206}" type="datetimeFigureOut">
              <a:rPr lang="fr-FR" smtClean="0"/>
              <a:t>04/01/2024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33114952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7AA5635B-6503-4390-885F-4D8365FB1206}" type="datetimeFigureOut">
              <a:rPr lang="fr-FR" smtClean="0"/>
              <a:t>04/01/2024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3917761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AA5635B-6503-4390-885F-4D8365FB1206}" type="datetimeFigureOut">
              <a:rPr lang="fr-FR" smtClean="0"/>
              <a:t>04/01/2024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5389953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7AA5635B-6503-4390-885F-4D8365FB1206}" type="datetimeFigureOut">
              <a:rPr lang="fr-FR" smtClean="0"/>
              <a:t>04/01/2024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1588207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Espace réservé de la date 4"/>
          <p:cNvSpPr>
            <a:spLocks noGrp="1"/>
          </p:cNvSpPr>
          <p:nvPr>
            <p:ph type="dt" sz="half" idx="10"/>
          </p:nvPr>
        </p:nvSpPr>
        <p:spPr/>
        <p:txBody>
          <a:bodyPr/>
          <a:lstStyle/>
          <a:p>
            <a:fld id="{7AA5635B-6503-4390-885F-4D8365FB1206}" type="datetimeFigureOut">
              <a:rPr lang="fr-FR" smtClean="0"/>
              <a:t>04/01/2024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3354489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7AA5635B-6503-4390-885F-4D8365FB1206}"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26931271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7AA5635B-6503-4390-885F-4D8365FB1206}" type="datetimeFigureOut">
              <a:rPr lang="fr-FR" smtClean="0"/>
              <a:t>04/01/2024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4A6282F-16B7-4C60-92C5-1E6D014D52DD}" type="slidenum">
              <a:rPr lang="fr-FR" smtClean="0"/>
              <a:t>‹N°›</a:t>
            </a:fld>
            <a:endParaRPr lang="fr-FR"/>
          </a:p>
        </p:txBody>
      </p:sp>
    </p:spTree>
    <p:extLst>
      <p:ext uri="{BB962C8B-B14F-4D97-AF65-F5344CB8AC3E}">
        <p14:creationId xmlns:p14="http://schemas.microsoft.com/office/powerpoint/2010/main" val="17765349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914400" y="2130432"/>
            <a:ext cx="10363200" cy="1470025"/>
          </a:xfrm>
        </p:spPr>
        <p:txBody>
          <a:bodyPr/>
          <a:lstStyle/>
          <a:p>
            <a:r>
              <a:rPr lang="fr-FR"/>
              <a:t>Cliquez et modifiez le titre</a:t>
            </a:r>
          </a:p>
        </p:txBody>
      </p:sp>
      <p:sp>
        <p:nvSpPr>
          <p:cNvPr id="3" name="Sous-titr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570" indent="0" algn="ctr">
              <a:buNone/>
              <a:defRPr>
                <a:solidFill>
                  <a:schemeClr val="tx1">
                    <a:tint val="75000"/>
                  </a:schemeClr>
                </a:solidFill>
              </a:defRPr>
            </a:lvl2pPr>
            <a:lvl3pPr marL="1219139" indent="0" algn="ctr">
              <a:buNone/>
              <a:defRPr>
                <a:solidFill>
                  <a:schemeClr val="tx1">
                    <a:tint val="75000"/>
                  </a:schemeClr>
                </a:solidFill>
              </a:defRPr>
            </a:lvl3pPr>
            <a:lvl4pPr marL="1828709" indent="0" algn="ctr">
              <a:buNone/>
              <a:defRPr>
                <a:solidFill>
                  <a:schemeClr val="tx1">
                    <a:tint val="75000"/>
                  </a:schemeClr>
                </a:solidFill>
              </a:defRPr>
            </a:lvl4pPr>
            <a:lvl5pPr marL="2438278" indent="0" algn="ctr">
              <a:buNone/>
              <a:defRPr>
                <a:solidFill>
                  <a:schemeClr val="tx1">
                    <a:tint val="75000"/>
                  </a:schemeClr>
                </a:solidFill>
              </a:defRPr>
            </a:lvl5pPr>
            <a:lvl6pPr marL="3047848" indent="0" algn="ctr">
              <a:buNone/>
              <a:defRPr>
                <a:solidFill>
                  <a:schemeClr val="tx1">
                    <a:tint val="75000"/>
                  </a:schemeClr>
                </a:solidFill>
              </a:defRPr>
            </a:lvl6pPr>
            <a:lvl7pPr marL="3657417" indent="0" algn="ctr">
              <a:buNone/>
              <a:defRPr>
                <a:solidFill>
                  <a:schemeClr val="tx1">
                    <a:tint val="75000"/>
                  </a:schemeClr>
                </a:solidFill>
              </a:defRPr>
            </a:lvl7pPr>
            <a:lvl8pPr marL="4266987" indent="0" algn="ctr">
              <a:buNone/>
              <a:defRPr>
                <a:solidFill>
                  <a:schemeClr val="tx1">
                    <a:tint val="75000"/>
                  </a:schemeClr>
                </a:solidFill>
              </a:defRPr>
            </a:lvl8pPr>
            <a:lvl9pPr marL="4876557"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p>
            <a:fld id="{887AAEC6-AFCE-4F79-B681-D14BD6AB2D47}" type="datetime1">
              <a:rPr lang="fr-FR" smtClean="0"/>
              <a:pPr/>
              <a:t>04/01/2024</a:t>
            </a:fld>
            <a:endParaRPr lang="fr-FR"/>
          </a:p>
        </p:txBody>
      </p:sp>
      <p:sp>
        <p:nvSpPr>
          <p:cNvPr id="5" name="Espace réservé du pied de page 4"/>
          <p:cNvSpPr>
            <a:spLocks noGrp="1"/>
          </p:cNvSpPr>
          <p:nvPr>
            <p:ph type="ftr" sz="quarter" idx="11"/>
          </p:nvPr>
        </p:nvSpPr>
        <p:spPr/>
        <p:txBody>
          <a:bodyPr/>
          <a:lstStyle/>
          <a:p>
            <a:r>
              <a:rPr lang="fr-FR"/>
              <a:t>Cellule des Relations Internationales</a:t>
            </a:r>
          </a:p>
        </p:txBody>
      </p:sp>
      <p:sp>
        <p:nvSpPr>
          <p:cNvPr id="6" name="Espace réservé du numéro de diapositive 5"/>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8258011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et modifiez le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4DE8AFE-DAB5-4C53-9427-7208E944A1D9}" type="datetime1">
              <a:rPr lang="fr-FR" smtClean="0"/>
              <a:pPr/>
              <a:t>04/01/2024</a:t>
            </a:fld>
            <a:endParaRPr lang="fr-FR"/>
          </a:p>
        </p:txBody>
      </p:sp>
      <p:sp>
        <p:nvSpPr>
          <p:cNvPr id="5" name="Espace réservé du pied de page 4"/>
          <p:cNvSpPr>
            <a:spLocks noGrp="1"/>
          </p:cNvSpPr>
          <p:nvPr>
            <p:ph type="ftr" sz="quarter" idx="11"/>
          </p:nvPr>
        </p:nvSpPr>
        <p:spPr/>
        <p:txBody>
          <a:bodyPr/>
          <a:lstStyle/>
          <a:p>
            <a:r>
              <a:rPr lang="fr-FR"/>
              <a:t>Cellule des Relations Internationales</a:t>
            </a:r>
          </a:p>
        </p:txBody>
      </p:sp>
      <p:sp>
        <p:nvSpPr>
          <p:cNvPr id="6" name="Espace réservé du numéro de diapositive 5"/>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20464611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têt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963084" y="4406901"/>
            <a:ext cx="10363200" cy="1362075"/>
          </a:xfrm>
        </p:spPr>
        <p:txBody>
          <a:bodyPr anchor="t"/>
          <a:lstStyle>
            <a:lvl1pPr algn="l">
              <a:defRPr sz="5333" b="1" cap="all"/>
            </a:lvl1pPr>
          </a:lstStyle>
          <a:p>
            <a:r>
              <a:rPr lang="fr-FR"/>
              <a:t>Cliquez et modifiez le titre</a:t>
            </a:r>
          </a:p>
        </p:txBody>
      </p:sp>
      <p:sp>
        <p:nvSpPr>
          <p:cNvPr id="3" name="Espace réservé du texte 2"/>
          <p:cNvSpPr>
            <a:spLocks noGrp="1"/>
          </p:cNvSpPr>
          <p:nvPr>
            <p:ph type="body" idx="1"/>
          </p:nvPr>
        </p:nvSpPr>
        <p:spPr>
          <a:xfrm>
            <a:off x="963084" y="2906713"/>
            <a:ext cx="10363200" cy="1500187"/>
          </a:xfrm>
        </p:spPr>
        <p:txBody>
          <a:bodyPr anchor="b"/>
          <a:lstStyle>
            <a:lvl1pPr marL="0" indent="0">
              <a:buNone/>
              <a:defRPr sz="2667">
                <a:solidFill>
                  <a:schemeClr val="tx1">
                    <a:tint val="75000"/>
                  </a:schemeClr>
                </a:solidFill>
              </a:defRPr>
            </a:lvl1pPr>
            <a:lvl2pPr marL="609570" indent="0">
              <a:buNone/>
              <a:defRPr sz="2400">
                <a:solidFill>
                  <a:schemeClr val="tx1">
                    <a:tint val="75000"/>
                  </a:schemeClr>
                </a:solidFill>
              </a:defRPr>
            </a:lvl2pPr>
            <a:lvl3pPr marL="1219139" indent="0">
              <a:buNone/>
              <a:defRPr sz="2133">
                <a:solidFill>
                  <a:schemeClr val="tx1">
                    <a:tint val="75000"/>
                  </a:schemeClr>
                </a:solidFill>
              </a:defRPr>
            </a:lvl3pPr>
            <a:lvl4pPr marL="1828709" indent="0">
              <a:buNone/>
              <a:defRPr sz="1867">
                <a:solidFill>
                  <a:schemeClr val="tx1">
                    <a:tint val="75000"/>
                  </a:schemeClr>
                </a:solidFill>
              </a:defRPr>
            </a:lvl4pPr>
            <a:lvl5pPr marL="2438278" indent="0">
              <a:buNone/>
              <a:defRPr sz="1867">
                <a:solidFill>
                  <a:schemeClr val="tx1">
                    <a:tint val="75000"/>
                  </a:schemeClr>
                </a:solidFill>
              </a:defRPr>
            </a:lvl5pPr>
            <a:lvl6pPr marL="3047848" indent="0">
              <a:buNone/>
              <a:defRPr sz="1867">
                <a:solidFill>
                  <a:schemeClr val="tx1">
                    <a:tint val="75000"/>
                  </a:schemeClr>
                </a:solidFill>
              </a:defRPr>
            </a:lvl6pPr>
            <a:lvl7pPr marL="3657417" indent="0">
              <a:buNone/>
              <a:defRPr sz="1867">
                <a:solidFill>
                  <a:schemeClr val="tx1">
                    <a:tint val="75000"/>
                  </a:schemeClr>
                </a:solidFill>
              </a:defRPr>
            </a:lvl7pPr>
            <a:lvl8pPr marL="4266987" indent="0">
              <a:buNone/>
              <a:defRPr sz="1867">
                <a:solidFill>
                  <a:schemeClr val="tx1">
                    <a:tint val="75000"/>
                  </a:schemeClr>
                </a:solidFill>
              </a:defRPr>
            </a:lvl8pPr>
            <a:lvl9pPr marL="4876557" indent="0">
              <a:buNone/>
              <a:defRPr sz="1867">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p>
            <a:fld id="{385BF2B1-2299-4F98-A868-E43B37DFD53D}" type="datetime1">
              <a:rPr lang="fr-FR" smtClean="0"/>
              <a:pPr/>
              <a:t>04/01/2024</a:t>
            </a:fld>
            <a:endParaRPr lang="fr-FR"/>
          </a:p>
        </p:txBody>
      </p:sp>
      <p:sp>
        <p:nvSpPr>
          <p:cNvPr id="5" name="Espace réservé du pied de page 4"/>
          <p:cNvSpPr>
            <a:spLocks noGrp="1"/>
          </p:cNvSpPr>
          <p:nvPr>
            <p:ph type="ftr" sz="quarter" idx="11"/>
          </p:nvPr>
        </p:nvSpPr>
        <p:spPr/>
        <p:txBody>
          <a:bodyPr/>
          <a:lstStyle/>
          <a:p>
            <a:r>
              <a:rPr lang="fr-FR"/>
              <a:t>Cellule des Relations Internationales</a:t>
            </a:r>
          </a:p>
        </p:txBody>
      </p:sp>
      <p:sp>
        <p:nvSpPr>
          <p:cNvPr id="6" name="Espace réservé du numéro de diapositive 5"/>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353269023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et modifiez le titre</a:t>
            </a:r>
          </a:p>
        </p:txBody>
      </p:sp>
      <p:sp>
        <p:nvSpPr>
          <p:cNvPr id="3" name="Espace réservé du contenu 2"/>
          <p:cNvSpPr>
            <a:spLocks noGrp="1"/>
          </p:cNvSpPr>
          <p:nvPr>
            <p:ph sz="half" idx="1"/>
          </p:nvPr>
        </p:nvSpPr>
        <p:spPr>
          <a:xfrm>
            <a:off x="609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97600" y="1600201"/>
            <a:ext cx="5384800" cy="4525963"/>
          </a:xfrm>
        </p:spPr>
        <p:txBody>
          <a:bodyPr/>
          <a:lstStyle>
            <a:lvl1pPr>
              <a:defRPr sz="3733"/>
            </a:lvl1pPr>
            <a:lvl2pPr>
              <a:defRPr sz="3200"/>
            </a:lvl2pPr>
            <a:lvl3pPr>
              <a:defRPr sz="2667"/>
            </a:lvl3pPr>
            <a:lvl4pPr>
              <a:defRPr sz="2400"/>
            </a:lvl4pPr>
            <a:lvl5pPr>
              <a:defRPr sz="2400"/>
            </a:lvl5pPr>
            <a:lvl6pPr>
              <a:defRPr sz="2400"/>
            </a:lvl6pPr>
            <a:lvl7pPr>
              <a:defRPr sz="2400"/>
            </a:lvl7pPr>
            <a:lvl8pPr>
              <a:defRPr sz="2400"/>
            </a:lvl8pPr>
            <a:lvl9pPr>
              <a:defRPr sz="24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B6486DAC-3E7A-440F-9864-FD17C01DE79A}" type="datetime1">
              <a:rPr lang="fr-FR" smtClean="0"/>
              <a:pPr/>
              <a:t>04/01/2024</a:t>
            </a:fld>
            <a:endParaRPr lang="fr-FR"/>
          </a:p>
        </p:txBody>
      </p:sp>
      <p:sp>
        <p:nvSpPr>
          <p:cNvPr id="6" name="Espace réservé du pied de page 5"/>
          <p:cNvSpPr>
            <a:spLocks noGrp="1"/>
          </p:cNvSpPr>
          <p:nvPr>
            <p:ph type="ftr" sz="quarter" idx="11"/>
          </p:nvPr>
        </p:nvSpPr>
        <p:spPr/>
        <p:txBody>
          <a:bodyPr/>
          <a:lstStyle/>
          <a:p>
            <a:r>
              <a:rPr lang="fr-FR"/>
              <a:t>Cellule des Relations Internationales</a:t>
            </a:r>
          </a:p>
        </p:txBody>
      </p:sp>
      <p:sp>
        <p:nvSpPr>
          <p:cNvPr id="7" name="Espace réservé du numéro de diapositive 6"/>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15362268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et modifiez le titre</a:t>
            </a:r>
          </a:p>
        </p:txBody>
      </p:sp>
      <p:sp>
        <p:nvSpPr>
          <p:cNvPr id="3" name="Espace réservé du texte 2"/>
          <p:cNvSpPr>
            <a:spLocks noGrp="1"/>
          </p:cNvSpPr>
          <p:nvPr>
            <p:ph type="body" idx="1"/>
          </p:nvPr>
        </p:nvSpPr>
        <p:spPr>
          <a:xfrm>
            <a:off x="609600" y="1535113"/>
            <a:ext cx="5386917"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fr-FR"/>
              <a:t>Cliquez pour modifier les styles du texte du masque</a:t>
            </a:r>
          </a:p>
        </p:txBody>
      </p:sp>
      <p:sp>
        <p:nvSpPr>
          <p:cNvPr id="4" name="Espace réservé du contenu 3"/>
          <p:cNvSpPr>
            <a:spLocks noGrp="1"/>
          </p:cNvSpPr>
          <p:nvPr>
            <p:ph sz="half" idx="2"/>
          </p:nvPr>
        </p:nvSpPr>
        <p:spPr>
          <a:xfrm>
            <a:off x="609600" y="2174875"/>
            <a:ext cx="5386917"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93378" y="1535113"/>
            <a:ext cx="5389033" cy="639763"/>
          </a:xfrm>
        </p:spPr>
        <p:txBody>
          <a:bodyPr anchor="b"/>
          <a:lstStyle>
            <a:lvl1pPr marL="0" indent="0">
              <a:buNone/>
              <a:defRPr sz="3200" b="1"/>
            </a:lvl1pPr>
            <a:lvl2pPr marL="609570" indent="0">
              <a:buNone/>
              <a:defRPr sz="2667" b="1"/>
            </a:lvl2pPr>
            <a:lvl3pPr marL="1219139" indent="0">
              <a:buNone/>
              <a:defRPr sz="2400" b="1"/>
            </a:lvl3pPr>
            <a:lvl4pPr marL="1828709" indent="0">
              <a:buNone/>
              <a:defRPr sz="2133" b="1"/>
            </a:lvl4pPr>
            <a:lvl5pPr marL="2438278" indent="0">
              <a:buNone/>
              <a:defRPr sz="2133" b="1"/>
            </a:lvl5pPr>
            <a:lvl6pPr marL="3047848" indent="0">
              <a:buNone/>
              <a:defRPr sz="2133" b="1"/>
            </a:lvl6pPr>
            <a:lvl7pPr marL="3657417" indent="0">
              <a:buNone/>
              <a:defRPr sz="2133" b="1"/>
            </a:lvl7pPr>
            <a:lvl8pPr marL="4266987" indent="0">
              <a:buNone/>
              <a:defRPr sz="2133" b="1"/>
            </a:lvl8pPr>
            <a:lvl9pPr marL="4876557" indent="0">
              <a:buNone/>
              <a:defRPr sz="2133" b="1"/>
            </a:lvl9pPr>
          </a:lstStyle>
          <a:p>
            <a:pPr lvl="0"/>
            <a:r>
              <a:rPr lang="fr-FR"/>
              <a:t>Cliquez pour modifier les styles du texte du masque</a:t>
            </a:r>
          </a:p>
        </p:txBody>
      </p:sp>
      <p:sp>
        <p:nvSpPr>
          <p:cNvPr id="6" name="Espace réservé du contenu 5"/>
          <p:cNvSpPr>
            <a:spLocks noGrp="1"/>
          </p:cNvSpPr>
          <p:nvPr>
            <p:ph sz="quarter" idx="4"/>
          </p:nvPr>
        </p:nvSpPr>
        <p:spPr>
          <a:xfrm>
            <a:off x="6193378" y="2174875"/>
            <a:ext cx="5389033" cy="3951288"/>
          </a:xfrm>
        </p:spPr>
        <p:txBody>
          <a:bodyPr/>
          <a:lstStyle>
            <a:lvl1pPr>
              <a:defRPr sz="3200"/>
            </a:lvl1pPr>
            <a:lvl2pPr>
              <a:defRPr sz="2667"/>
            </a:lvl2pPr>
            <a:lvl3pPr>
              <a:defRPr sz="2400"/>
            </a:lvl3pPr>
            <a:lvl4pPr>
              <a:defRPr sz="2133"/>
            </a:lvl4pPr>
            <a:lvl5pPr>
              <a:defRPr sz="2133"/>
            </a:lvl5pPr>
            <a:lvl6pPr>
              <a:defRPr sz="2133"/>
            </a:lvl6pPr>
            <a:lvl7pPr>
              <a:defRPr sz="2133"/>
            </a:lvl7pPr>
            <a:lvl8pPr>
              <a:defRPr sz="2133"/>
            </a:lvl8pPr>
            <a:lvl9pPr>
              <a:defRPr sz="2133"/>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D2D77E2C-91C4-4735-BD38-6598BAAE8F32}" type="datetime1">
              <a:rPr lang="fr-FR" smtClean="0"/>
              <a:pPr/>
              <a:t>04/01/2024</a:t>
            </a:fld>
            <a:endParaRPr lang="fr-FR"/>
          </a:p>
        </p:txBody>
      </p:sp>
      <p:sp>
        <p:nvSpPr>
          <p:cNvPr id="8" name="Espace réservé du pied de page 7"/>
          <p:cNvSpPr>
            <a:spLocks noGrp="1"/>
          </p:cNvSpPr>
          <p:nvPr>
            <p:ph type="ftr" sz="quarter" idx="11"/>
          </p:nvPr>
        </p:nvSpPr>
        <p:spPr/>
        <p:txBody>
          <a:bodyPr/>
          <a:lstStyle/>
          <a:p>
            <a:r>
              <a:rPr lang="fr-FR"/>
              <a:t>Cellule des Relations Internationales</a:t>
            </a:r>
          </a:p>
        </p:txBody>
      </p:sp>
      <p:sp>
        <p:nvSpPr>
          <p:cNvPr id="9" name="Espace réservé du numéro de diapositive 8"/>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6696632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et modifiez le titre</a:t>
            </a:r>
          </a:p>
        </p:txBody>
      </p:sp>
      <p:sp>
        <p:nvSpPr>
          <p:cNvPr id="3" name="Espace réservé de la date 2"/>
          <p:cNvSpPr>
            <a:spLocks noGrp="1"/>
          </p:cNvSpPr>
          <p:nvPr>
            <p:ph type="dt" sz="half" idx="10"/>
          </p:nvPr>
        </p:nvSpPr>
        <p:spPr/>
        <p:txBody>
          <a:bodyPr/>
          <a:lstStyle/>
          <a:p>
            <a:fld id="{DDCB6A6A-EC5B-4C8F-B4DE-DC3C3FFDBBFF}" type="datetime1">
              <a:rPr lang="fr-FR" smtClean="0"/>
              <a:pPr/>
              <a:t>04/01/2024</a:t>
            </a:fld>
            <a:endParaRPr lang="fr-FR"/>
          </a:p>
        </p:txBody>
      </p:sp>
      <p:sp>
        <p:nvSpPr>
          <p:cNvPr id="4" name="Espace réservé du pied de page 3"/>
          <p:cNvSpPr>
            <a:spLocks noGrp="1"/>
          </p:cNvSpPr>
          <p:nvPr>
            <p:ph type="ftr" sz="quarter" idx="11"/>
          </p:nvPr>
        </p:nvSpPr>
        <p:spPr/>
        <p:txBody>
          <a:bodyPr/>
          <a:lstStyle/>
          <a:p>
            <a:r>
              <a:rPr lang="fr-FR"/>
              <a:t>Cellule des Relations Internationales</a:t>
            </a:r>
          </a:p>
        </p:txBody>
      </p:sp>
      <p:sp>
        <p:nvSpPr>
          <p:cNvPr id="5" name="Espace réservé du numéro de diapositive 4"/>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11301324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2A9CB820-CCDA-40E6-9ED8-4DD2EC0293CE}" type="datetime1">
              <a:rPr lang="fr-FR" smtClean="0"/>
              <a:pPr/>
              <a:t>04/01/2024</a:t>
            </a:fld>
            <a:endParaRPr lang="fr-FR"/>
          </a:p>
        </p:txBody>
      </p:sp>
      <p:sp>
        <p:nvSpPr>
          <p:cNvPr id="3" name="Espace réservé du pied de page 2"/>
          <p:cNvSpPr>
            <a:spLocks noGrp="1"/>
          </p:cNvSpPr>
          <p:nvPr>
            <p:ph type="ftr" sz="quarter" idx="11"/>
          </p:nvPr>
        </p:nvSpPr>
        <p:spPr/>
        <p:txBody>
          <a:bodyPr/>
          <a:lstStyle/>
          <a:p>
            <a:r>
              <a:rPr lang="fr-FR"/>
              <a:t>Cellule des Relations Internationales</a:t>
            </a:r>
          </a:p>
        </p:txBody>
      </p:sp>
      <p:sp>
        <p:nvSpPr>
          <p:cNvPr id="4" name="Espace réservé du numéro de diapositive 3"/>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385093419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09613" y="273049"/>
            <a:ext cx="4011084" cy="1162051"/>
          </a:xfrm>
        </p:spPr>
        <p:txBody>
          <a:bodyPr anchor="b"/>
          <a:lstStyle>
            <a:lvl1pPr algn="l">
              <a:defRPr sz="2667" b="1"/>
            </a:lvl1pPr>
          </a:lstStyle>
          <a:p>
            <a:r>
              <a:rPr lang="fr-FR"/>
              <a:t>Cliquez et modifiez le titre</a:t>
            </a:r>
          </a:p>
        </p:txBody>
      </p:sp>
      <p:sp>
        <p:nvSpPr>
          <p:cNvPr id="3" name="Espace réservé du contenu 2"/>
          <p:cNvSpPr>
            <a:spLocks noGrp="1"/>
          </p:cNvSpPr>
          <p:nvPr>
            <p:ph idx="1"/>
          </p:nvPr>
        </p:nvSpPr>
        <p:spPr>
          <a:xfrm>
            <a:off x="4766733" y="273057"/>
            <a:ext cx="6815667" cy="5853113"/>
          </a:xfrm>
        </p:spPr>
        <p:txBody>
          <a:bodyPr/>
          <a:lstStyle>
            <a:lvl1pPr>
              <a:defRPr sz="4267"/>
            </a:lvl1pPr>
            <a:lvl2pPr>
              <a:defRPr sz="3733"/>
            </a:lvl2pPr>
            <a:lvl3pPr>
              <a:defRPr sz="3200"/>
            </a:lvl3pPr>
            <a:lvl4pPr>
              <a:defRPr sz="2667"/>
            </a:lvl4pPr>
            <a:lvl5pPr>
              <a:defRPr sz="2667"/>
            </a:lvl5pPr>
            <a:lvl6pPr>
              <a:defRPr sz="2667"/>
            </a:lvl6pPr>
            <a:lvl7pPr>
              <a:defRPr sz="2667"/>
            </a:lvl7pPr>
            <a:lvl8pPr>
              <a:defRPr sz="2667"/>
            </a:lvl8pPr>
            <a:lvl9pPr>
              <a:defRPr sz="2667"/>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609613" y="1435104"/>
            <a:ext cx="4011084" cy="46910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F50A2882-D7FB-44B7-A883-EFC8BE57EDD2}" type="datetime1">
              <a:rPr lang="fr-FR" smtClean="0"/>
              <a:pPr/>
              <a:t>04/01/2024</a:t>
            </a:fld>
            <a:endParaRPr lang="fr-FR"/>
          </a:p>
        </p:txBody>
      </p:sp>
      <p:sp>
        <p:nvSpPr>
          <p:cNvPr id="6" name="Espace réservé du pied de page 5"/>
          <p:cNvSpPr>
            <a:spLocks noGrp="1"/>
          </p:cNvSpPr>
          <p:nvPr>
            <p:ph type="ftr" sz="quarter" idx="11"/>
          </p:nvPr>
        </p:nvSpPr>
        <p:spPr/>
        <p:txBody>
          <a:bodyPr/>
          <a:lstStyle/>
          <a:p>
            <a:r>
              <a:rPr lang="fr-FR"/>
              <a:t>Cellule des Relations Internationales</a:t>
            </a:r>
          </a:p>
        </p:txBody>
      </p:sp>
      <p:sp>
        <p:nvSpPr>
          <p:cNvPr id="7" name="Espace réservé du numéro de diapositive 6"/>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40674966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2389717" y="4800601"/>
            <a:ext cx="7315200" cy="566739"/>
          </a:xfrm>
        </p:spPr>
        <p:txBody>
          <a:bodyPr anchor="b"/>
          <a:lstStyle>
            <a:lvl1pPr algn="l">
              <a:defRPr sz="2667" b="1"/>
            </a:lvl1pPr>
          </a:lstStyle>
          <a:p>
            <a:r>
              <a:rPr lang="fr-FR"/>
              <a:t>Cliquez et modifiez le titre</a:t>
            </a:r>
          </a:p>
        </p:txBody>
      </p:sp>
      <p:sp>
        <p:nvSpPr>
          <p:cNvPr id="3" name="Espace réservé pour une image  2"/>
          <p:cNvSpPr>
            <a:spLocks noGrp="1"/>
          </p:cNvSpPr>
          <p:nvPr>
            <p:ph type="pic" idx="1"/>
          </p:nvPr>
        </p:nvSpPr>
        <p:spPr>
          <a:xfrm>
            <a:off x="2389717" y="612775"/>
            <a:ext cx="7315200" cy="4114800"/>
          </a:xfrm>
        </p:spPr>
        <p:txBody>
          <a:bodyPr/>
          <a:lstStyle>
            <a:lvl1pPr marL="0" indent="0">
              <a:buNone/>
              <a:defRPr sz="4267"/>
            </a:lvl1pPr>
            <a:lvl2pPr marL="609570" indent="0">
              <a:buNone/>
              <a:defRPr sz="3733"/>
            </a:lvl2pPr>
            <a:lvl3pPr marL="1219139" indent="0">
              <a:buNone/>
              <a:defRPr sz="3200"/>
            </a:lvl3pPr>
            <a:lvl4pPr marL="1828709" indent="0">
              <a:buNone/>
              <a:defRPr sz="2667"/>
            </a:lvl4pPr>
            <a:lvl5pPr marL="2438278" indent="0">
              <a:buNone/>
              <a:defRPr sz="2667"/>
            </a:lvl5pPr>
            <a:lvl6pPr marL="3047848" indent="0">
              <a:buNone/>
              <a:defRPr sz="2667"/>
            </a:lvl6pPr>
            <a:lvl7pPr marL="3657417" indent="0">
              <a:buNone/>
              <a:defRPr sz="2667"/>
            </a:lvl7pPr>
            <a:lvl8pPr marL="4266987" indent="0">
              <a:buNone/>
              <a:defRPr sz="2667"/>
            </a:lvl8pPr>
            <a:lvl9pPr marL="4876557" indent="0">
              <a:buNone/>
              <a:defRPr sz="2667"/>
            </a:lvl9pPr>
          </a:lstStyle>
          <a:p>
            <a:r>
              <a:rPr lang="fr-FR"/>
              <a:t>Faire glisser l'image vers l'espace réservé ou cliquer sur l'icône pour l'ajouter</a:t>
            </a:r>
          </a:p>
        </p:txBody>
      </p:sp>
      <p:sp>
        <p:nvSpPr>
          <p:cNvPr id="4" name="Espace réservé du texte 3"/>
          <p:cNvSpPr>
            <a:spLocks noGrp="1"/>
          </p:cNvSpPr>
          <p:nvPr>
            <p:ph type="body" sz="half" idx="2"/>
          </p:nvPr>
        </p:nvSpPr>
        <p:spPr>
          <a:xfrm>
            <a:off x="2389717" y="5367343"/>
            <a:ext cx="7315200" cy="804863"/>
          </a:xfrm>
        </p:spPr>
        <p:txBody>
          <a:bodyPr/>
          <a:lstStyle>
            <a:lvl1pPr marL="0" indent="0">
              <a:buNone/>
              <a:defRPr sz="1867"/>
            </a:lvl1pPr>
            <a:lvl2pPr marL="609570" indent="0">
              <a:buNone/>
              <a:defRPr sz="1600"/>
            </a:lvl2pPr>
            <a:lvl3pPr marL="1219139" indent="0">
              <a:buNone/>
              <a:defRPr sz="1333"/>
            </a:lvl3pPr>
            <a:lvl4pPr marL="1828709" indent="0">
              <a:buNone/>
              <a:defRPr sz="1200"/>
            </a:lvl4pPr>
            <a:lvl5pPr marL="2438278" indent="0">
              <a:buNone/>
              <a:defRPr sz="1200"/>
            </a:lvl5pPr>
            <a:lvl6pPr marL="3047848" indent="0">
              <a:buNone/>
              <a:defRPr sz="1200"/>
            </a:lvl6pPr>
            <a:lvl7pPr marL="3657417" indent="0">
              <a:buNone/>
              <a:defRPr sz="1200"/>
            </a:lvl7pPr>
            <a:lvl8pPr marL="4266987" indent="0">
              <a:buNone/>
              <a:defRPr sz="1200"/>
            </a:lvl8pPr>
            <a:lvl9pPr marL="4876557" indent="0">
              <a:buNone/>
              <a:defRPr sz="1200"/>
            </a:lvl9pPr>
          </a:lstStyle>
          <a:p>
            <a:pPr lvl="0"/>
            <a:r>
              <a:rPr lang="fr-FR"/>
              <a:t>Cliquez pour modifier les styles du texte du masque</a:t>
            </a:r>
          </a:p>
        </p:txBody>
      </p:sp>
      <p:sp>
        <p:nvSpPr>
          <p:cNvPr id="5" name="Espace réservé de la date 4"/>
          <p:cNvSpPr>
            <a:spLocks noGrp="1"/>
          </p:cNvSpPr>
          <p:nvPr>
            <p:ph type="dt" sz="half" idx="10"/>
          </p:nvPr>
        </p:nvSpPr>
        <p:spPr/>
        <p:txBody>
          <a:bodyPr/>
          <a:lstStyle/>
          <a:p>
            <a:fld id="{6273CB9D-21E4-49C2-83A0-B8B271610B93}" type="datetime1">
              <a:rPr lang="fr-FR" smtClean="0"/>
              <a:pPr/>
              <a:t>04/01/2024</a:t>
            </a:fld>
            <a:endParaRPr lang="fr-FR"/>
          </a:p>
        </p:txBody>
      </p:sp>
      <p:sp>
        <p:nvSpPr>
          <p:cNvPr id="6" name="Espace réservé du pied de page 5"/>
          <p:cNvSpPr>
            <a:spLocks noGrp="1"/>
          </p:cNvSpPr>
          <p:nvPr>
            <p:ph type="ftr" sz="quarter" idx="11"/>
          </p:nvPr>
        </p:nvSpPr>
        <p:spPr/>
        <p:txBody>
          <a:bodyPr/>
          <a:lstStyle/>
          <a:p>
            <a:r>
              <a:rPr lang="fr-FR"/>
              <a:t>Cellule des Relations Internationales</a:t>
            </a:r>
          </a:p>
        </p:txBody>
      </p:sp>
      <p:sp>
        <p:nvSpPr>
          <p:cNvPr id="7" name="Espace réservé du numéro de diapositive 6"/>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28180598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et modifiez le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A0915AF6-8C4C-407A-B408-DCFCA7719640}" type="datetime1">
              <a:rPr lang="fr-FR" smtClean="0"/>
              <a:pPr/>
              <a:t>04/01/2024</a:t>
            </a:fld>
            <a:endParaRPr lang="fr-FR"/>
          </a:p>
        </p:txBody>
      </p:sp>
      <p:sp>
        <p:nvSpPr>
          <p:cNvPr id="5" name="Espace réservé du pied de page 4"/>
          <p:cNvSpPr>
            <a:spLocks noGrp="1"/>
          </p:cNvSpPr>
          <p:nvPr>
            <p:ph type="ftr" sz="quarter" idx="11"/>
          </p:nvPr>
        </p:nvSpPr>
        <p:spPr/>
        <p:txBody>
          <a:bodyPr/>
          <a:lstStyle/>
          <a:p>
            <a:r>
              <a:rPr lang="fr-FR"/>
              <a:t>Cellule des Relations Internationales</a:t>
            </a:r>
          </a:p>
        </p:txBody>
      </p:sp>
      <p:sp>
        <p:nvSpPr>
          <p:cNvPr id="6" name="Espace réservé du numéro de diapositive 5"/>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16341084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839200" y="274640"/>
            <a:ext cx="2743200" cy="5851525"/>
          </a:xfrm>
        </p:spPr>
        <p:txBody>
          <a:bodyPr vert="eaVert"/>
          <a:lstStyle/>
          <a:p>
            <a:r>
              <a:rPr lang="fr-FR"/>
              <a:t>Cliquez et modifiez le titre</a:t>
            </a:r>
          </a:p>
        </p:txBody>
      </p:sp>
      <p:sp>
        <p:nvSpPr>
          <p:cNvPr id="3" name="Espace réservé du texte vertical 2"/>
          <p:cNvSpPr>
            <a:spLocks noGrp="1"/>
          </p:cNvSpPr>
          <p:nvPr>
            <p:ph type="body" orient="vert" idx="1"/>
          </p:nvPr>
        </p:nvSpPr>
        <p:spPr>
          <a:xfrm>
            <a:off x="609600" y="274640"/>
            <a:ext cx="80264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3F18A131-387E-49F9-93C9-C84F46536232}" type="datetime1">
              <a:rPr lang="fr-FR" smtClean="0"/>
              <a:pPr/>
              <a:t>04/01/2024</a:t>
            </a:fld>
            <a:endParaRPr lang="fr-FR"/>
          </a:p>
        </p:txBody>
      </p:sp>
      <p:sp>
        <p:nvSpPr>
          <p:cNvPr id="5" name="Espace réservé du pied de page 4"/>
          <p:cNvSpPr>
            <a:spLocks noGrp="1"/>
          </p:cNvSpPr>
          <p:nvPr>
            <p:ph type="ftr" sz="quarter" idx="11"/>
          </p:nvPr>
        </p:nvSpPr>
        <p:spPr/>
        <p:txBody>
          <a:bodyPr/>
          <a:lstStyle/>
          <a:p>
            <a:r>
              <a:rPr lang="fr-FR"/>
              <a:t>Cellule des Relations Internationales</a:t>
            </a:r>
          </a:p>
        </p:txBody>
      </p:sp>
      <p:sp>
        <p:nvSpPr>
          <p:cNvPr id="6" name="Espace réservé du numéro de diapositive 5"/>
          <p:cNvSpPr>
            <a:spLocks noGrp="1"/>
          </p:cNvSpPr>
          <p:nvPr>
            <p:ph type="sldNum" sz="quarter" idx="12"/>
          </p:nvPr>
        </p:nvSpPr>
        <p:spPr/>
        <p:txBody>
          <a:bodyPr/>
          <a:lstStyle/>
          <a:p>
            <a:fld id="{3FACFF45-5A59-9C4E-8449-F2B994F2C310}" type="slidenum">
              <a:rPr lang="fr-FR" smtClean="0"/>
              <a:pPr/>
              <a:t>‹N°›</a:t>
            </a:fld>
            <a:endParaRPr lang="fr-FR"/>
          </a:p>
        </p:txBody>
      </p:sp>
    </p:spTree>
    <p:extLst>
      <p:ext uri="{BB962C8B-B14F-4D97-AF65-F5344CB8AC3E}">
        <p14:creationId xmlns:p14="http://schemas.microsoft.com/office/powerpoint/2010/main" val="3939649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A5635B-6503-4390-885F-4D8365FB1206}" type="datetimeFigureOut">
              <a:rPr lang="fr-FR" smtClean="0"/>
              <a:t>04/01/2024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4A6282F-16B7-4C60-92C5-1E6D014D52DD}" type="slidenum">
              <a:rPr lang="fr-FR" smtClean="0"/>
              <a:t>‹N°›</a:t>
            </a:fld>
            <a:endParaRPr lang="fr-FR"/>
          </a:p>
        </p:txBody>
      </p:sp>
    </p:spTree>
    <p:extLst>
      <p:ext uri="{BB962C8B-B14F-4D97-AF65-F5344CB8AC3E}">
        <p14:creationId xmlns:p14="http://schemas.microsoft.com/office/powerpoint/2010/main" val="3203738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fr-FR"/>
              <a:t>Cliquez et modifiez le titre</a:t>
            </a:r>
          </a:p>
        </p:txBody>
      </p:sp>
      <p:sp>
        <p:nvSpPr>
          <p:cNvPr id="3" name="Espace réservé du texte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354F451B-5387-4F96-BE7A-13B8BA5D2C88}" type="datetime1">
              <a:rPr lang="fr-FR" smtClean="0"/>
              <a:pPr/>
              <a:t>04/01/2024</a:t>
            </a:fld>
            <a:endParaRPr lang="fr-FR"/>
          </a:p>
        </p:txBody>
      </p:sp>
      <p:sp>
        <p:nvSpPr>
          <p:cNvPr id="5" name="Espace réservé du pied de page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r>
              <a:rPr lang="fr-FR"/>
              <a:t>Cellule des Relations Internationales</a:t>
            </a:r>
          </a:p>
        </p:txBody>
      </p:sp>
      <p:sp>
        <p:nvSpPr>
          <p:cNvPr id="6" name="Espace réservé du numéro de diapositive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3FACFF45-5A59-9C4E-8449-F2B994F2C310}" type="slidenum">
              <a:rPr lang="fr-FR" smtClean="0"/>
              <a:pPr/>
              <a:t>‹N°›</a:t>
            </a:fld>
            <a:endParaRPr lang="fr-FR"/>
          </a:p>
        </p:txBody>
      </p:sp>
    </p:spTree>
    <p:extLst>
      <p:ext uri="{BB962C8B-B14F-4D97-AF65-F5344CB8AC3E}">
        <p14:creationId xmlns:p14="http://schemas.microsoft.com/office/powerpoint/2010/main" val="328664717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ctr" defTabSz="609570" rtl="0" eaLnBrk="1" latinLnBrk="0" hangingPunct="1">
        <a:spcBef>
          <a:spcPct val="0"/>
        </a:spcBef>
        <a:buNone/>
        <a:defRPr sz="5867" kern="1200">
          <a:solidFill>
            <a:schemeClr val="tx1"/>
          </a:solidFill>
          <a:latin typeface="+mj-lt"/>
          <a:ea typeface="+mj-ea"/>
          <a:cs typeface="+mj-cs"/>
        </a:defRPr>
      </a:lvl1pPr>
    </p:titleStyle>
    <p:bodyStyle>
      <a:lvl1pPr marL="457177" indent="-457177" algn="l" defTabSz="609570" rtl="0" eaLnBrk="1" latinLnBrk="0" hangingPunct="1">
        <a:spcBef>
          <a:spcPct val="20000"/>
        </a:spcBef>
        <a:buFont typeface="Arial"/>
        <a:buChar char="•"/>
        <a:defRPr sz="4267" kern="1200">
          <a:solidFill>
            <a:schemeClr val="tx1"/>
          </a:solidFill>
          <a:latin typeface="+mn-lt"/>
          <a:ea typeface="+mn-ea"/>
          <a:cs typeface="+mn-cs"/>
        </a:defRPr>
      </a:lvl1pPr>
      <a:lvl2pPr marL="990551" indent="-380982" algn="l" defTabSz="609570" rtl="0" eaLnBrk="1" latinLnBrk="0" hangingPunct="1">
        <a:spcBef>
          <a:spcPct val="20000"/>
        </a:spcBef>
        <a:buFont typeface="Arial"/>
        <a:buChar char="–"/>
        <a:defRPr sz="3733" kern="1200">
          <a:solidFill>
            <a:schemeClr val="tx1"/>
          </a:solidFill>
          <a:latin typeface="+mn-lt"/>
          <a:ea typeface="+mn-ea"/>
          <a:cs typeface="+mn-cs"/>
        </a:defRPr>
      </a:lvl2pPr>
      <a:lvl3pPr marL="1523923" indent="-304784" algn="l" defTabSz="609570" rtl="0" eaLnBrk="1" latinLnBrk="0" hangingPunct="1">
        <a:spcBef>
          <a:spcPct val="20000"/>
        </a:spcBef>
        <a:buFont typeface="Arial"/>
        <a:buChar char="•"/>
        <a:defRPr sz="3200" kern="1200">
          <a:solidFill>
            <a:schemeClr val="tx1"/>
          </a:solidFill>
          <a:latin typeface="+mn-lt"/>
          <a:ea typeface="+mn-ea"/>
          <a:cs typeface="+mn-cs"/>
        </a:defRPr>
      </a:lvl3pPr>
      <a:lvl4pPr marL="2133493" indent="-304784" algn="l" defTabSz="609570" rtl="0" eaLnBrk="1" latinLnBrk="0" hangingPunct="1">
        <a:spcBef>
          <a:spcPct val="20000"/>
        </a:spcBef>
        <a:buFont typeface="Arial"/>
        <a:buChar char="–"/>
        <a:defRPr sz="2667" kern="1200">
          <a:solidFill>
            <a:schemeClr val="tx1"/>
          </a:solidFill>
          <a:latin typeface="+mn-lt"/>
          <a:ea typeface="+mn-ea"/>
          <a:cs typeface="+mn-cs"/>
        </a:defRPr>
      </a:lvl4pPr>
      <a:lvl5pPr marL="2743063" indent="-304784" algn="l" defTabSz="609570" rtl="0" eaLnBrk="1" latinLnBrk="0" hangingPunct="1">
        <a:spcBef>
          <a:spcPct val="20000"/>
        </a:spcBef>
        <a:buFont typeface="Arial"/>
        <a:buChar char="»"/>
        <a:defRPr sz="2667" kern="1200">
          <a:solidFill>
            <a:schemeClr val="tx1"/>
          </a:solidFill>
          <a:latin typeface="+mn-lt"/>
          <a:ea typeface="+mn-ea"/>
          <a:cs typeface="+mn-cs"/>
        </a:defRPr>
      </a:lvl5pPr>
      <a:lvl6pPr marL="3352632" indent="-304784" algn="l" defTabSz="609570" rtl="0" eaLnBrk="1" latinLnBrk="0" hangingPunct="1">
        <a:spcBef>
          <a:spcPct val="20000"/>
        </a:spcBef>
        <a:buFont typeface="Arial"/>
        <a:buChar char="•"/>
        <a:defRPr sz="2667" kern="1200">
          <a:solidFill>
            <a:schemeClr val="tx1"/>
          </a:solidFill>
          <a:latin typeface="+mn-lt"/>
          <a:ea typeface="+mn-ea"/>
          <a:cs typeface="+mn-cs"/>
        </a:defRPr>
      </a:lvl6pPr>
      <a:lvl7pPr marL="3962202" indent="-304784" algn="l" defTabSz="609570" rtl="0" eaLnBrk="1" latinLnBrk="0" hangingPunct="1">
        <a:spcBef>
          <a:spcPct val="20000"/>
        </a:spcBef>
        <a:buFont typeface="Arial"/>
        <a:buChar char="•"/>
        <a:defRPr sz="2667" kern="1200">
          <a:solidFill>
            <a:schemeClr val="tx1"/>
          </a:solidFill>
          <a:latin typeface="+mn-lt"/>
          <a:ea typeface="+mn-ea"/>
          <a:cs typeface="+mn-cs"/>
        </a:defRPr>
      </a:lvl7pPr>
      <a:lvl8pPr marL="4571771" indent="-304784" algn="l" defTabSz="609570" rtl="0" eaLnBrk="1" latinLnBrk="0" hangingPunct="1">
        <a:spcBef>
          <a:spcPct val="20000"/>
        </a:spcBef>
        <a:buFont typeface="Arial"/>
        <a:buChar char="•"/>
        <a:defRPr sz="2667" kern="1200">
          <a:solidFill>
            <a:schemeClr val="tx1"/>
          </a:solidFill>
          <a:latin typeface="+mn-lt"/>
          <a:ea typeface="+mn-ea"/>
          <a:cs typeface="+mn-cs"/>
        </a:defRPr>
      </a:lvl8pPr>
      <a:lvl9pPr marL="5181341" indent="-304784" algn="l" defTabSz="609570" rtl="0" eaLnBrk="1" latinLnBrk="0" hangingPunct="1">
        <a:spcBef>
          <a:spcPct val="20000"/>
        </a:spcBef>
        <a:buFont typeface="Arial"/>
        <a:buChar char="•"/>
        <a:defRPr sz="2667" kern="1200">
          <a:solidFill>
            <a:schemeClr val="tx1"/>
          </a:solidFill>
          <a:latin typeface="+mn-lt"/>
          <a:ea typeface="+mn-ea"/>
          <a:cs typeface="+mn-cs"/>
        </a:defRPr>
      </a:lvl9pPr>
    </p:bodyStyle>
    <p:otherStyle>
      <a:defPPr>
        <a:defRPr lang="fr-FR"/>
      </a:defPPr>
      <a:lvl1pPr marL="0" algn="l" defTabSz="609570" rtl="0" eaLnBrk="1" latinLnBrk="0" hangingPunct="1">
        <a:defRPr sz="2400" kern="1200">
          <a:solidFill>
            <a:schemeClr val="tx1"/>
          </a:solidFill>
          <a:latin typeface="+mn-lt"/>
          <a:ea typeface="+mn-ea"/>
          <a:cs typeface="+mn-cs"/>
        </a:defRPr>
      </a:lvl1pPr>
      <a:lvl2pPr marL="609570" algn="l" defTabSz="609570" rtl="0" eaLnBrk="1" latinLnBrk="0" hangingPunct="1">
        <a:defRPr sz="2400" kern="1200">
          <a:solidFill>
            <a:schemeClr val="tx1"/>
          </a:solidFill>
          <a:latin typeface="+mn-lt"/>
          <a:ea typeface="+mn-ea"/>
          <a:cs typeface="+mn-cs"/>
        </a:defRPr>
      </a:lvl2pPr>
      <a:lvl3pPr marL="1219139" algn="l" defTabSz="609570" rtl="0" eaLnBrk="1" latinLnBrk="0" hangingPunct="1">
        <a:defRPr sz="2400" kern="1200">
          <a:solidFill>
            <a:schemeClr val="tx1"/>
          </a:solidFill>
          <a:latin typeface="+mn-lt"/>
          <a:ea typeface="+mn-ea"/>
          <a:cs typeface="+mn-cs"/>
        </a:defRPr>
      </a:lvl3pPr>
      <a:lvl4pPr marL="1828709" algn="l" defTabSz="609570" rtl="0" eaLnBrk="1" latinLnBrk="0" hangingPunct="1">
        <a:defRPr sz="2400" kern="1200">
          <a:solidFill>
            <a:schemeClr val="tx1"/>
          </a:solidFill>
          <a:latin typeface="+mn-lt"/>
          <a:ea typeface="+mn-ea"/>
          <a:cs typeface="+mn-cs"/>
        </a:defRPr>
      </a:lvl4pPr>
      <a:lvl5pPr marL="2438278" algn="l" defTabSz="609570" rtl="0" eaLnBrk="1" latinLnBrk="0" hangingPunct="1">
        <a:defRPr sz="2400" kern="1200">
          <a:solidFill>
            <a:schemeClr val="tx1"/>
          </a:solidFill>
          <a:latin typeface="+mn-lt"/>
          <a:ea typeface="+mn-ea"/>
          <a:cs typeface="+mn-cs"/>
        </a:defRPr>
      </a:lvl5pPr>
      <a:lvl6pPr marL="3047848" algn="l" defTabSz="609570" rtl="0" eaLnBrk="1" latinLnBrk="0" hangingPunct="1">
        <a:defRPr sz="2400" kern="1200">
          <a:solidFill>
            <a:schemeClr val="tx1"/>
          </a:solidFill>
          <a:latin typeface="+mn-lt"/>
          <a:ea typeface="+mn-ea"/>
          <a:cs typeface="+mn-cs"/>
        </a:defRPr>
      </a:lvl6pPr>
      <a:lvl7pPr marL="3657417" algn="l" defTabSz="609570" rtl="0" eaLnBrk="1" latinLnBrk="0" hangingPunct="1">
        <a:defRPr sz="2400" kern="1200">
          <a:solidFill>
            <a:schemeClr val="tx1"/>
          </a:solidFill>
          <a:latin typeface="+mn-lt"/>
          <a:ea typeface="+mn-ea"/>
          <a:cs typeface="+mn-cs"/>
        </a:defRPr>
      </a:lvl7pPr>
      <a:lvl8pPr marL="4266987" algn="l" defTabSz="609570" rtl="0" eaLnBrk="1" latinLnBrk="0" hangingPunct="1">
        <a:defRPr sz="2400" kern="1200">
          <a:solidFill>
            <a:schemeClr val="tx1"/>
          </a:solidFill>
          <a:latin typeface="+mn-lt"/>
          <a:ea typeface="+mn-ea"/>
          <a:cs typeface="+mn-cs"/>
        </a:defRPr>
      </a:lvl8pPr>
      <a:lvl9pPr marL="4876557" algn="l" defTabSz="6095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6" name="Titre 1"/>
          <p:cNvSpPr txBox="1">
            <a:spLocks/>
          </p:cNvSpPr>
          <p:nvPr/>
        </p:nvSpPr>
        <p:spPr>
          <a:xfrm>
            <a:off x="3056481" y="2126115"/>
            <a:ext cx="5959504" cy="891405"/>
          </a:xfrm>
          <a:prstGeom prst="rect">
            <a:avLst/>
          </a:prstGeom>
          <a:noFill/>
        </p:spPr>
        <p:txBody>
          <a:bodyPr vert="horz" lIns="121920" tIns="60960" rIns="121920" bIns="6096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defTabSz="609585"/>
            <a:r>
              <a:rPr lang="fr-FR" sz="1800" b="1" dirty="0">
                <a:ln w="0"/>
                <a:solidFill>
                  <a:prstClr val="white"/>
                </a:solidFill>
                <a:latin typeface="Century Gothic" panose="020B0502020202020204" pitchFamily="34" charset="0"/>
                <a:cs typeface="Arial"/>
              </a:rPr>
              <a:t>Capitalisation et partage de l’expertise</a:t>
            </a:r>
          </a:p>
        </p:txBody>
      </p:sp>
      <p:sp>
        <p:nvSpPr>
          <p:cNvPr id="7" name="Sous-titre 2"/>
          <p:cNvSpPr txBox="1">
            <a:spLocks/>
          </p:cNvSpPr>
          <p:nvPr/>
        </p:nvSpPr>
        <p:spPr>
          <a:xfrm>
            <a:off x="2507351" y="4336600"/>
            <a:ext cx="6791852" cy="1352361"/>
          </a:xfrm>
          <a:prstGeom prst="rect">
            <a:avLst/>
          </a:prstGeom>
        </p:spPr>
        <p:txBody>
          <a:bodyPr vert="horz" lIns="121920" tIns="60960" rIns="121920" bIns="60960" rtlCol="0">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defTabSz="609585">
              <a:buNone/>
            </a:pPr>
            <a:endParaRPr lang="fr-FR" dirty="0">
              <a:solidFill>
                <a:prstClr val="white"/>
              </a:solidFill>
              <a:latin typeface="Century Gothic" panose="020B0502020202020204" pitchFamily="34" charset="0"/>
            </a:endParaRPr>
          </a:p>
        </p:txBody>
      </p:sp>
      <p:sp>
        <p:nvSpPr>
          <p:cNvPr id="2" name="Rectangle 1"/>
          <p:cNvSpPr/>
          <p:nvPr/>
        </p:nvSpPr>
        <p:spPr>
          <a:xfrm>
            <a:off x="2225040" y="3462451"/>
            <a:ext cx="7421880" cy="1569660"/>
          </a:xfrm>
          <a:prstGeom prst="rect">
            <a:avLst/>
          </a:prstGeom>
        </p:spPr>
        <p:txBody>
          <a:bodyPr wrap="square">
            <a:spAutoFit/>
          </a:bodyPr>
          <a:lstStyle/>
          <a:p>
            <a:pPr lvl="0" algn="ctr">
              <a:defRPr/>
            </a:pPr>
            <a:r>
              <a:rPr lang="fr-FR" sz="3200" b="1" cap="small" dirty="0">
                <a:solidFill>
                  <a:schemeClr val="bg1"/>
                </a:solidFill>
                <a:latin typeface="Calibri" panose="020F0502020204030204" pitchFamily="34" charset="0"/>
                <a:ea typeface="Calibri" panose="020F0502020204030204" pitchFamily="34" charset="0"/>
              </a:rPr>
              <a:t>« comment traiter des données retranscrites d’un interview pour dégager des savoirs issus de L’expérience » </a:t>
            </a:r>
            <a:endParaRPr lang="fr-FR" sz="3200" b="1" cap="small" dirty="0">
              <a:solidFill>
                <a:schemeClr val="bg1"/>
              </a:solidFill>
            </a:endParaRPr>
          </a:p>
        </p:txBody>
      </p:sp>
    </p:spTree>
    <p:extLst>
      <p:ext uri="{BB962C8B-B14F-4D97-AF65-F5344CB8AC3E}">
        <p14:creationId xmlns:p14="http://schemas.microsoft.com/office/powerpoint/2010/main" val="35964138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750"/>
                                        <p:tgtEl>
                                          <p:spTgt spid="6"/>
                                        </p:tgtEl>
                                      </p:cBhvr>
                                    </p:animEffect>
                                  </p:childTnLst>
                                </p:cTn>
                              </p:par>
                            </p:childTnLst>
                          </p:cTn>
                        </p:par>
                        <p:par>
                          <p:cTn id="8" fill="hold">
                            <p:stCondLst>
                              <p:cond delay="1000"/>
                            </p:stCondLst>
                            <p:childTnLst>
                              <p:par>
                                <p:cTn id="9" presetID="22" presetClass="entr" presetSubtype="4" fill="hold" grpId="0" nodeType="afterEffect" nodePh="1">
                                  <p:stCondLst>
                                    <p:cond delay="250"/>
                                  </p:stCondLst>
                                  <p:endCondLst>
                                    <p:cond evt="begin" delay="0">
                                      <p:tn val="9"/>
                                    </p:cond>
                                  </p:endCondLst>
                                  <p:childTnLst>
                                    <p:set>
                                      <p:cBhvr>
                                        <p:cTn id="10" dur="1" fill="hold">
                                          <p:stCondLst>
                                            <p:cond delay="0"/>
                                          </p:stCondLst>
                                        </p:cTn>
                                        <p:tgtEl>
                                          <p:spTgt spid="7">
                                            <p:txEl>
                                              <p:pRg st="0" end="0"/>
                                            </p:txEl>
                                          </p:spTgt>
                                        </p:tgtEl>
                                        <p:attrNameLst>
                                          <p:attrName>style.visibility</p:attrName>
                                        </p:attrNameLst>
                                      </p:cBhvr>
                                      <p:to>
                                        <p:strVal val="visible"/>
                                      </p:to>
                                    </p:set>
                                    <p:animEffect transition="in" filter="wipe(down)">
                                      <p:cBhvr>
                                        <p:cTn id="11" dur="75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Rectangle 41"/>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sp>
        <p:nvSpPr>
          <p:cNvPr id="3" name="Rectangle 2"/>
          <p:cNvSpPr/>
          <p:nvPr/>
        </p:nvSpPr>
        <p:spPr>
          <a:xfrm>
            <a:off x="2454112" y="1190509"/>
            <a:ext cx="6595619" cy="1631216"/>
          </a:xfrm>
          <a:prstGeom prst="rect">
            <a:avLst/>
          </a:prstGeom>
        </p:spPr>
        <p:txBody>
          <a:bodyPr wrap="square">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fr-FR" sz="2800" b="0" i="0" u="none" strike="noStrike" kern="0" cap="none" spc="0" normalizeH="0" baseline="0" noProof="0" dirty="0">
                <a:ln>
                  <a:noFill/>
                </a:ln>
                <a:solidFill>
                  <a:prstClr val="black"/>
                </a:solidFill>
                <a:effectLst/>
                <a:uLnTx/>
                <a:uFillTx/>
              </a:rPr>
              <a:t>TRANSFORMER LES EXPERIENCES SINGULIERES et UNIQUES</a:t>
            </a:r>
          </a:p>
          <a:p>
            <a:pPr marL="0" marR="0" lvl="0" indent="0" algn="ctr" defTabSz="457200" eaLnBrk="1" fontAlgn="auto" latinLnBrk="0" hangingPunct="1">
              <a:lnSpc>
                <a:spcPct val="100000"/>
              </a:lnSpc>
              <a:spcBef>
                <a:spcPts val="0"/>
              </a:spcBef>
              <a:spcAft>
                <a:spcPts val="0"/>
              </a:spcAft>
              <a:buClrTx/>
              <a:buSzTx/>
              <a:buFontTx/>
              <a:buNone/>
              <a:tabLst/>
              <a:defRPr/>
            </a:pPr>
            <a:r>
              <a:rPr kumimoji="0" lang="fr-FR" sz="2800" b="0" i="0" u="none" strike="noStrike" kern="0" cap="none" spc="0" normalizeH="0" baseline="0" noProof="0" dirty="0">
                <a:ln>
                  <a:noFill/>
                </a:ln>
                <a:solidFill>
                  <a:prstClr val="black"/>
                </a:solidFill>
                <a:effectLst/>
                <a:uLnTx/>
                <a:uFillTx/>
              </a:rPr>
              <a:t> POUR LES RENDRE </a:t>
            </a:r>
            <a:r>
              <a:rPr kumimoji="0" lang="fr-FR" sz="4400" b="0" i="0" u="none" strike="noStrike" kern="0" cap="none" spc="0" normalizeH="0" baseline="0" noProof="0" dirty="0">
                <a:ln>
                  <a:noFill/>
                </a:ln>
                <a:solidFill>
                  <a:srgbClr val="FF0000"/>
                </a:solidFill>
                <a:effectLst/>
                <a:uLnTx/>
                <a:uFillTx/>
              </a:rPr>
              <a:t>UTILES</a:t>
            </a:r>
            <a:r>
              <a:rPr kumimoji="0" lang="fr-FR" sz="2800" b="0" i="0" u="none" strike="noStrike" kern="0" cap="none" spc="0" normalizeH="0" baseline="0" noProof="0" dirty="0">
                <a:ln>
                  <a:noFill/>
                </a:ln>
                <a:solidFill>
                  <a:prstClr val="black"/>
                </a:solidFill>
                <a:effectLst/>
                <a:uLnTx/>
                <a:uFillTx/>
              </a:rPr>
              <a:t> A D’AUTRES</a:t>
            </a:r>
          </a:p>
        </p:txBody>
      </p:sp>
      <p:sp>
        <p:nvSpPr>
          <p:cNvPr id="5" name="Rectangle 4"/>
          <p:cNvSpPr/>
          <p:nvPr/>
        </p:nvSpPr>
        <p:spPr>
          <a:xfrm>
            <a:off x="379790" y="3810911"/>
            <a:ext cx="3570465" cy="1200329"/>
          </a:xfrm>
          <a:prstGeom prst="rect">
            <a:avLst/>
          </a:prstGeom>
        </p:spPr>
        <p:txBody>
          <a:bodyPr wrap="none">
            <a:spAutoFit/>
          </a:bodyPr>
          <a:lstStyle/>
          <a:p>
            <a:pPr lvl="0" algn="ctr"/>
            <a:r>
              <a:rPr lang="fr-FR" sz="2400" dirty="0">
                <a:solidFill>
                  <a:prstClr val="black"/>
                </a:solidFill>
              </a:rPr>
              <a:t>DES </a:t>
            </a:r>
            <a:r>
              <a:rPr lang="fr-FR" sz="2400" b="1" dirty="0">
                <a:solidFill>
                  <a:prstClr val="black"/>
                </a:solidFill>
              </a:rPr>
              <a:t>PERSONNES </a:t>
            </a:r>
          </a:p>
          <a:p>
            <a:pPr lvl="0" algn="ctr"/>
            <a:r>
              <a:rPr lang="fr-FR" sz="2400" b="1" dirty="0">
                <a:solidFill>
                  <a:prstClr val="black"/>
                </a:solidFill>
              </a:rPr>
              <a:t>PORTEUSES D’EXPERIENCE</a:t>
            </a:r>
          </a:p>
          <a:p>
            <a:pPr lvl="0" algn="ctr"/>
            <a:r>
              <a:rPr lang="fr-FR" sz="2400" b="1" dirty="0">
                <a:solidFill>
                  <a:prstClr val="black"/>
                </a:solidFill>
              </a:rPr>
              <a:t>(Ilots de d’expertise)</a:t>
            </a:r>
          </a:p>
        </p:txBody>
      </p:sp>
      <p:pic>
        <p:nvPicPr>
          <p:cNvPr id="6" name="Imag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6613" y="5075450"/>
            <a:ext cx="1499746" cy="1499746"/>
          </a:xfrm>
          <a:prstGeom prst="rect">
            <a:avLst/>
          </a:prstGeom>
        </p:spPr>
      </p:pic>
      <p:pic>
        <p:nvPicPr>
          <p:cNvPr id="19" name="Image 1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458015" y="5031595"/>
            <a:ext cx="1456426" cy="1456426"/>
          </a:xfrm>
          <a:prstGeom prst="rect">
            <a:avLst/>
          </a:prstGeom>
        </p:spPr>
      </p:pic>
      <p:sp>
        <p:nvSpPr>
          <p:cNvPr id="7" name="Rectangle 6"/>
          <p:cNvSpPr/>
          <p:nvPr/>
        </p:nvSpPr>
        <p:spPr>
          <a:xfrm>
            <a:off x="7128061" y="4103141"/>
            <a:ext cx="3625095" cy="461665"/>
          </a:xfrm>
          <a:prstGeom prst="rect">
            <a:avLst/>
          </a:prstGeom>
        </p:spPr>
        <p:txBody>
          <a:bodyPr wrap="none">
            <a:spAutoFit/>
          </a:bodyPr>
          <a:lstStyle/>
          <a:p>
            <a:r>
              <a:rPr lang="fr-FR" sz="2400" dirty="0">
                <a:solidFill>
                  <a:prstClr val="black"/>
                </a:solidFill>
              </a:rPr>
              <a:t>DU OU DES </a:t>
            </a:r>
            <a:r>
              <a:rPr lang="fr-FR" sz="2400" b="1" dirty="0">
                <a:solidFill>
                  <a:prstClr val="black"/>
                </a:solidFill>
              </a:rPr>
              <a:t>PUBLICS CIBLES</a:t>
            </a:r>
            <a:endParaRPr lang="fr-FR" dirty="0"/>
          </a:p>
        </p:txBody>
      </p:sp>
      <p:pic>
        <p:nvPicPr>
          <p:cNvPr id="12" name="Imag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901313" y="3647376"/>
            <a:ext cx="1000039" cy="1000039"/>
          </a:xfrm>
          <a:prstGeom prst="rect">
            <a:avLst/>
          </a:prstGeom>
        </p:spPr>
      </p:pic>
      <p:sp>
        <p:nvSpPr>
          <p:cNvPr id="13" name="Flèche vers le haut 12"/>
          <p:cNvSpPr/>
          <p:nvPr/>
        </p:nvSpPr>
        <p:spPr>
          <a:xfrm rot="3407970">
            <a:off x="4586513" y="2327341"/>
            <a:ext cx="134650" cy="222274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Flèche vers le haut 22"/>
          <p:cNvSpPr/>
          <p:nvPr/>
        </p:nvSpPr>
        <p:spPr>
          <a:xfrm rot="18172433">
            <a:off x="7452430" y="2554613"/>
            <a:ext cx="154341" cy="1622596"/>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ZoneTexte 13"/>
          <p:cNvSpPr txBox="1"/>
          <p:nvPr/>
        </p:nvSpPr>
        <p:spPr>
          <a:xfrm>
            <a:off x="4209288" y="5863883"/>
            <a:ext cx="4425696" cy="923330"/>
          </a:xfrm>
          <a:prstGeom prst="rect">
            <a:avLst/>
          </a:prstGeom>
          <a:noFill/>
        </p:spPr>
        <p:txBody>
          <a:bodyPr wrap="square" rtlCol="0">
            <a:spAutoFit/>
          </a:bodyPr>
          <a:lstStyle/>
          <a:p>
            <a:r>
              <a:rPr lang="fr-FR" sz="1200" dirty="0"/>
              <a:t>Hypothèses:</a:t>
            </a:r>
          </a:p>
          <a:p>
            <a:pPr marL="285750" indent="-285750">
              <a:buFont typeface="Arial" panose="020B0604020202020204" pitchFamily="34" charset="0"/>
              <a:buChar char="•"/>
            </a:pPr>
            <a:r>
              <a:rPr lang="fr-FR" sz="1200" dirty="0"/>
              <a:t>L échange de savoirs entre pairs (horizontal) est inspirant</a:t>
            </a:r>
          </a:p>
          <a:p>
            <a:pPr marL="285750" indent="-285750">
              <a:buFont typeface="Arial" panose="020B0604020202020204" pitchFamily="34" charset="0"/>
              <a:buChar char="•"/>
            </a:pPr>
            <a:r>
              <a:rPr lang="fr-FR" sz="1200" dirty="0"/>
              <a:t>L’échange entre expert/non expert (vertical) est structurant</a:t>
            </a:r>
          </a:p>
          <a:p>
            <a:endParaRPr lang="fr-FR" dirty="0"/>
          </a:p>
        </p:txBody>
      </p:sp>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66203" y="534924"/>
            <a:ext cx="1798419" cy="2382012"/>
          </a:xfrm>
          <a:prstGeom prst="rect">
            <a:avLst/>
          </a:prstGeom>
        </p:spPr>
      </p:pic>
    </p:spTree>
    <p:extLst>
      <p:ext uri="{BB962C8B-B14F-4D97-AF65-F5344CB8AC3E}">
        <p14:creationId xmlns:p14="http://schemas.microsoft.com/office/powerpoint/2010/main" val="409635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85508" y="1014875"/>
            <a:ext cx="3902258" cy="4577334"/>
          </a:xfrm>
          <a:prstGeom prst="rect">
            <a:avLst/>
          </a:prstGeom>
        </p:spPr>
      </p:pic>
      <p:sp>
        <p:nvSpPr>
          <p:cNvPr id="5" name="ZoneTexte 4"/>
          <p:cNvSpPr txBox="1"/>
          <p:nvPr/>
        </p:nvSpPr>
        <p:spPr>
          <a:xfrm>
            <a:off x="5796642" y="1649186"/>
            <a:ext cx="4996543" cy="3293209"/>
          </a:xfrm>
          <a:prstGeom prst="rect">
            <a:avLst/>
          </a:prstGeom>
          <a:noFill/>
        </p:spPr>
        <p:txBody>
          <a:bodyPr wrap="square" rtlCol="0">
            <a:spAutoFit/>
          </a:bodyPr>
          <a:lstStyle/>
          <a:p>
            <a:r>
              <a:rPr lang="fr-FR" dirty="0"/>
              <a:t>Les concepts, catégories, notions, … présentés dans ce PPT, doivent être envisagés comme des « tendances », non fermées, non totalitaires.</a:t>
            </a:r>
          </a:p>
          <a:p>
            <a:endParaRPr lang="fr-FR" dirty="0"/>
          </a:p>
          <a:p>
            <a:r>
              <a:rPr lang="fr-FR" dirty="0"/>
              <a:t>Pour exemple, dans le tableau de typologie des savoirs, qui visent à tenter de catégoriser les propos d’un entraineur, un énoncé peut être classer comme un savoir d’action. Il faut comprendre que cet énoncé peut être plus qu’un savoir d’action, mais que sa caractéristiques principale est </a:t>
            </a:r>
            <a:r>
              <a:rPr lang="fr-FR" sz="2800" b="1" dirty="0"/>
              <a:t>plutôt </a:t>
            </a:r>
            <a:r>
              <a:rPr lang="fr-FR" dirty="0"/>
              <a:t>un savoir d’action.</a:t>
            </a:r>
          </a:p>
        </p:txBody>
      </p:sp>
    </p:spTree>
    <p:extLst>
      <p:ext uri="{BB962C8B-B14F-4D97-AF65-F5344CB8AC3E}">
        <p14:creationId xmlns:p14="http://schemas.microsoft.com/office/powerpoint/2010/main" val="370448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4892040" y="1261872"/>
            <a:ext cx="1929384" cy="923330"/>
          </a:xfrm>
          <a:prstGeom prst="rect">
            <a:avLst/>
          </a:prstGeom>
          <a:noFill/>
        </p:spPr>
        <p:txBody>
          <a:bodyPr wrap="square" rtlCol="0">
            <a:spAutoFit/>
          </a:bodyPr>
          <a:lstStyle/>
          <a:p>
            <a:pPr algn="ctr"/>
            <a:r>
              <a:rPr lang="fr-FR" b="1" dirty="0">
                <a:solidFill>
                  <a:srgbClr val="FF0000"/>
                </a:solidFill>
              </a:rPr>
              <a:t>Expression de propositions dans un verbatim</a:t>
            </a:r>
          </a:p>
        </p:txBody>
      </p:sp>
      <p:sp>
        <p:nvSpPr>
          <p:cNvPr id="8" name="ZoneTexte 7"/>
          <p:cNvSpPr txBox="1"/>
          <p:nvPr/>
        </p:nvSpPr>
        <p:spPr>
          <a:xfrm>
            <a:off x="608897" y="4123475"/>
            <a:ext cx="1435608"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trace</a:t>
            </a:r>
          </a:p>
        </p:txBody>
      </p:sp>
      <p:sp>
        <p:nvSpPr>
          <p:cNvPr id="9" name="ZoneTexte 8"/>
          <p:cNvSpPr txBox="1"/>
          <p:nvPr/>
        </p:nvSpPr>
        <p:spPr>
          <a:xfrm>
            <a:off x="2345084" y="3979281"/>
            <a:ext cx="1557528"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hypothétique</a:t>
            </a:r>
          </a:p>
        </p:txBody>
      </p:sp>
      <p:sp>
        <p:nvSpPr>
          <p:cNvPr id="10" name="ZoneTexte 9"/>
          <p:cNvSpPr txBox="1"/>
          <p:nvPr/>
        </p:nvSpPr>
        <p:spPr>
          <a:xfrm>
            <a:off x="6294120" y="3989832"/>
            <a:ext cx="1688592"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contextualisée</a:t>
            </a:r>
          </a:p>
        </p:txBody>
      </p:sp>
      <p:sp>
        <p:nvSpPr>
          <p:cNvPr id="11" name="ZoneTexte 10"/>
          <p:cNvSpPr txBox="1"/>
          <p:nvPr/>
        </p:nvSpPr>
        <p:spPr>
          <a:xfrm>
            <a:off x="4191937" y="3982798"/>
            <a:ext cx="177393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non contextualisée</a:t>
            </a:r>
          </a:p>
        </p:txBody>
      </p:sp>
      <p:sp>
        <p:nvSpPr>
          <p:cNvPr id="28" name="ZoneTexte 27"/>
          <p:cNvSpPr txBox="1"/>
          <p:nvPr/>
        </p:nvSpPr>
        <p:spPr>
          <a:xfrm>
            <a:off x="8169109" y="3997569"/>
            <a:ext cx="177393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théorisée</a:t>
            </a:r>
          </a:p>
        </p:txBody>
      </p:sp>
      <p:sp>
        <p:nvSpPr>
          <p:cNvPr id="2" name="ZoneTexte 1"/>
          <p:cNvSpPr txBox="1"/>
          <p:nvPr/>
        </p:nvSpPr>
        <p:spPr>
          <a:xfrm>
            <a:off x="8970264" y="1115568"/>
            <a:ext cx="2706624" cy="1200329"/>
          </a:xfrm>
          <a:prstGeom prst="rect">
            <a:avLst/>
          </a:prstGeom>
          <a:noFill/>
        </p:spPr>
        <p:txBody>
          <a:bodyPr wrap="square" rtlCol="0">
            <a:spAutoFit/>
          </a:bodyPr>
          <a:lstStyle/>
          <a:p>
            <a:r>
              <a:rPr lang="fr-FR" sz="1200" dirty="0"/>
              <a:t>Cela reste des énoncés </a:t>
            </a:r>
          </a:p>
          <a:p>
            <a:r>
              <a:rPr lang="fr-FR" sz="1200" dirty="0"/>
              <a:t>propositionnels </a:t>
            </a:r>
          </a:p>
          <a:p>
            <a:r>
              <a:rPr lang="fr-FR" sz="1200" dirty="0"/>
              <a:t>qui peuvent devenir </a:t>
            </a:r>
          </a:p>
          <a:p>
            <a:r>
              <a:rPr lang="fr-FR" sz="1200" dirty="0"/>
              <a:t>des savoirs par le dialogue. Cependant ces énoncés propositionnels sont utilisables et communicables</a:t>
            </a:r>
          </a:p>
        </p:txBody>
      </p:sp>
      <p:pic>
        <p:nvPicPr>
          <p:cNvPr id="32" name="Image 3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2" name="Rectangle 41"/>
          <p:cNvSpPr/>
          <p:nvPr/>
        </p:nvSpPr>
        <p:spPr>
          <a:xfrm>
            <a:off x="3221577" y="399547"/>
            <a:ext cx="5870518" cy="261610"/>
          </a:xfrm>
          <a:prstGeom prst="rect">
            <a:avLst/>
          </a:prstGeom>
        </p:spPr>
        <p:txBody>
          <a:bodyPr wrap="none">
            <a:spAutoFit/>
          </a:bodyPr>
          <a:lstStyle/>
          <a:p>
            <a:r>
              <a:rPr lang="fr-FR" sz="1100" b="1" cap="small" dirty="0">
                <a:latin typeface="Calibri" panose="020F0502020204030204" pitchFamily="34" charset="0"/>
                <a:ea typeface="Calibri" panose="020F0502020204030204" pitchFamily="34" charset="0"/>
              </a:rPr>
              <a:t>« comment traiter des données retranscrites d’un interview pour dégager des savoirs d’expérience » </a:t>
            </a:r>
            <a:endParaRPr lang="fr-FR" b="1" cap="small" dirty="0"/>
          </a:p>
        </p:txBody>
      </p:sp>
      <p:pic>
        <p:nvPicPr>
          <p:cNvPr id="43" name="Image 4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3048" y="1152144"/>
            <a:ext cx="1072896" cy="1072896"/>
          </a:xfrm>
          <a:prstGeom prst="rect">
            <a:avLst/>
          </a:prstGeom>
        </p:spPr>
      </p:pic>
      <p:sp>
        <p:nvSpPr>
          <p:cNvPr id="44" name="ZoneTexte 43"/>
          <p:cNvSpPr txBox="1"/>
          <p:nvPr/>
        </p:nvSpPr>
        <p:spPr>
          <a:xfrm>
            <a:off x="10095445" y="3994521"/>
            <a:ext cx="177393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t">
            <a:spAutoFit/>
          </a:bodyPr>
          <a:lstStyle/>
          <a:p>
            <a:pPr algn="ctr"/>
            <a:endParaRPr lang="fr-FR" dirty="0"/>
          </a:p>
          <a:p>
            <a:pPr algn="ctr"/>
            <a:r>
              <a:rPr lang="fr-FR" dirty="0"/>
              <a:t>?????</a:t>
            </a:r>
          </a:p>
        </p:txBody>
      </p:sp>
      <p:sp>
        <p:nvSpPr>
          <p:cNvPr id="45" name="Flèche droite 44"/>
          <p:cNvSpPr/>
          <p:nvPr/>
        </p:nvSpPr>
        <p:spPr>
          <a:xfrm>
            <a:off x="740664" y="5093208"/>
            <a:ext cx="11164824" cy="20116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6" name="Image 4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645664" y="5638800"/>
            <a:ext cx="1072896" cy="1072896"/>
          </a:xfrm>
          <a:prstGeom prst="rect">
            <a:avLst/>
          </a:prstGeom>
        </p:spPr>
      </p:pic>
      <p:sp>
        <p:nvSpPr>
          <p:cNvPr id="47" name="ZoneTexte 46"/>
          <p:cNvSpPr txBox="1"/>
          <p:nvPr/>
        </p:nvSpPr>
        <p:spPr>
          <a:xfrm>
            <a:off x="3575304" y="5934456"/>
            <a:ext cx="6492240" cy="307777"/>
          </a:xfrm>
          <a:prstGeom prst="rect">
            <a:avLst/>
          </a:prstGeom>
          <a:noFill/>
        </p:spPr>
        <p:txBody>
          <a:bodyPr wrap="square" rtlCol="0">
            <a:spAutoFit/>
          </a:bodyPr>
          <a:lstStyle/>
          <a:p>
            <a:r>
              <a:rPr lang="fr-FR" sz="1400" dirty="0"/>
              <a:t>Utilité pour le traitement mais aussi les relances dans un interview</a:t>
            </a:r>
          </a:p>
        </p:txBody>
      </p:sp>
      <p:pic>
        <p:nvPicPr>
          <p:cNvPr id="16" name="Imag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28344" y="856488"/>
            <a:ext cx="1072896" cy="1072896"/>
          </a:xfrm>
          <a:prstGeom prst="rect">
            <a:avLst/>
          </a:prstGeom>
        </p:spPr>
      </p:pic>
    </p:spTree>
    <p:extLst>
      <p:ext uri="{BB962C8B-B14F-4D97-AF65-F5344CB8AC3E}">
        <p14:creationId xmlns:p14="http://schemas.microsoft.com/office/powerpoint/2010/main" val="13719419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47950" y="838200"/>
            <a:ext cx="7486650" cy="5016758"/>
          </a:xfrm>
          <a:prstGeom prst="rect">
            <a:avLst/>
          </a:prstGeom>
        </p:spPr>
        <p:txBody>
          <a:bodyPr wrap="square">
            <a:spAutoFit/>
          </a:bodyPr>
          <a:lstStyle/>
          <a:p>
            <a:r>
              <a:rPr lang="fr-FR" sz="3200" dirty="0">
                <a:solidFill>
                  <a:srgbClr val="242424"/>
                </a:solidFill>
                <a:latin typeface="Segoe UI" panose="020B0502040204020203" pitchFamily="34" charset="0"/>
              </a:rPr>
              <a:t>Un savoir est un « </a:t>
            </a:r>
            <a:r>
              <a:rPr lang="fr-FR" sz="3200" i="1" dirty="0">
                <a:solidFill>
                  <a:srgbClr val="242424"/>
                </a:solidFill>
                <a:latin typeface="Segoe UI" panose="020B0502040204020203" pitchFamily="34" charset="0"/>
              </a:rPr>
              <a:t>énoncé propositionnel associé de façon relativement stable à des représentations ou à des systèmes de représentation sur le monde et sa transformation, faisant l’objet d’une validation sociale se situant habituellement sur le registre épistémique (vrai, faux) ou pragmatique (efficace/inefficace)</a:t>
            </a:r>
            <a:r>
              <a:rPr lang="fr-FR" sz="3200" dirty="0">
                <a:solidFill>
                  <a:srgbClr val="242424"/>
                </a:solidFill>
                <a:latin typeface="Segoe UI" panose="020B0502040204020203" pitchFamily="34" charset="0"/>
              </a:rPr>
              <a:t> » (Barbier, 2011, p. 118).</a:t>
            </a:r>
            <a:endParaRPr lang="fr-FR" sz="3200" dirty="0"/>
          </a:p>
        </p:txBody>
      </p:sp>
    </p:spTree>
    <p:extLst>
      <p:ext uri="{BB962C8B-B14F-4D97-AF65-F5344CB8AC3E}">
        <p14:creationId xmlns:p14="http://schemas.microsoft.com/office/powerpoint/2010/main" val="403891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èche droite 2"/>
          <p:cNvSpPr/>
          <p:nvPr/>
        </p:nvSpPr>
        <p:spPr>
          <a:xfrm>
            <a:off x="6748272" y="1673352"/>
            <a:ext cx="3227832" cy="128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ZoneTexte 4"/>
          <p:cNvSpPr txBox="1"/>
          <p:nvPr/>
        </p:nvSpPr>
        <p:spPr>
          <a:xfrm>
            <a:off x="1981200" y="4148328"/>
            <a:ext cx="128930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0" normalizeH="0" baseline="0" noProof="0" dirty="0">
                <a:ln>
                  <a:noFill/>
                </a:ln>
                <a:solidFill>
                  <a:prstClr val="black"/>
                </a:solidFill>
                <a:effectLst/>
                <a:uLnTx/>
                <a:uFillTx/>
                <a:latin typeface="Calibri" panose="020F0502020204030204"/>
                <a:ea typeface="+mn-ea"/>
                <a:cs typeface="+mn-cs"/>
              </a:rPr>
              <a:t>Type de savoirs issus de l’expérience</a:t>
            </a:r>
          </a:p>
        </p:txBody>
      </p:sp>
      <p:sp>
        <p:nvSpPr>
          <p:cNvPr id="12" name="ZoneTexte 11"/>
          <p:cNvSpPr txBox="1"/>
          <p:nvPr/>
        </p:nvSpPr>
        <p:spPr>
          <a:xfrm>
            <a:off x="3337560" y="406908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les contextes</a:t>
            </a:r>
          </a:p>
        </p:txBody>
      </p:sp>
      <p:sp>
        <p:nvSpPr>
          <p:cNvPr id="15" name="ZoneTexte 14"/>
          <p:cNvSpPr txBox="1"/>
          <p:nvPr/>
        </p:nvSpPr>
        <p:spPr>
          <a:xfrm>
            <a:off x="5655447" y="332232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l’action</a:t>
            </a:r>
          </a:p>
        </p:txBody>
      </p:sp>
      <p:sp>
        <p:nvSpPr>
          <p:cNvPr id="16" name="ZoneTexte 15"/>
          <p:cNvSpPr txBox="1"/>
          <p:nvPr/>
        </p:nvSpPr>
        <p:spPr>
          <a:xfrm>
            <a:off x="8178252" y="4202020"/>
            <a:ext cx="1572768" cy="36933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d’action</a:t>
            </a:r>
          </a:p>
        </p:txBody>
      </p:sp>
      <p:sp>
        <p:nvSpPr>
          <p:cNvPr id="29" name="ZoneTexte 28"/>
          <p:cNvSpPr txBox="1"/>
          <p:nvPr/>
        </p:nvSpPr>
        <p:spPr>
          <a:xfrm>
            <a:off x="5265303" y="4063687"/>
            <a:ext cx="2450592" cy="646331"/>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l’Homme dans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l’interaction E/S</a:t>
            </a:r>
          </a:p>
        </p:txBody>
      </p:sp>
      <p:sp>
        <p:nvSpPr>
          <p:cNvPr id="13" name="ZoneTexte 12"/>
          <p:cNvSpPr txBox="1"/>
          <p:nvPr/>
        </p:nvSpPr>
        <p:spPr>
          <a:xfrm>
            <a:off x="2825496" y="5038344"/>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ZoneTexte 37"/>
          <p:cNvSpPr txBox="1"/>
          <p:nvPr/>
        </p:nvSpPr>
        <p:spPr>
          <a:xfrm>
            <a:off x="10222522" y="4101670"/>
            <a:ext cx="1652955" cy="52322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Savoir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 intra-personnel</a:t>
            </a:r>
          </a:p>
        </p:txBody>
      </p:sp>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r>
              <a:rPr lang="fr-FR" sz="1100" b="1" cap="small" dirty="0">
                <a:latin typeface="Calibri" panose="020F0502020204030204" pitchFamily="34" charset="0"/>
                <a:ea typeface="Calibri" panose="020F0502020204030204" pitchFamily="34" charset="0"/>
              </a:rPr>
              <a:t>« comment traiter des données retranscrites d’un interview pour dégager des savoirs d’expérience » </a:t>
            </a:r>
            <a:endParaRPr lang="fr-FR" b="1" cap="small" dirty="0"/>
          </a:p>
        </p:txBody>
      </p:sp>
      <p:sp>
        <p:nvSpPr>
          <p:cNvPr id="44" name="ZoneTexte 43"/>
          <p:cNvSpPr txBox="1"/>
          <p:nvPr/>
        </p:nvSpPr>
        <p:spPr>
          <a:xfrm>
            <a:off x="4343400" y="1289304"/>
            <a:ext cx="2322576" cy="646331"/>
          </a:xfrm>
          <a:prstGeom prst="rect">
            <a:avLst/>
          </a:prstGeom>
          <a:noFill/>
        </p:spPr>
        <p:txBody>
          <a:bodyPr wrap="square" rtlCol="0">
            <a:spAutoFit/>
          </a:bodyPr>
          <a:lstStyle/>
          <a:p>
            <a:pPr algn="ctr"/>
            <a:r>
              <a:rPr lang="fr-FR" b="1" dirty="0">
                <a:solidFill>
                  <a:srgbClr val="FF0000"/>
                </a:solidFill>
              </a:rPr>
              <a:t>Les types de savoirs dans un verbatim</a:t>
            </a:r>
          </a:p>
        </p:txBody>
      </p:sp>
      <p:pic>
        <p:nvPicPr>
          <p:cNvPr id="45" name="Image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920" y="2923032"/>
            <a:ext cx="591312" cy="591312"/>
          </a:xfrm>
          <a:prstGeom prst="rect">
            <a:avLst/>
          </a:prstGeom>
        </p:spPr>
      </p:pic>
      <p:sp>
        <p:nvSpPr>
          <p:cNvPr id="46" name="ZoneTexte 45"/>
          <p:cNvSpPr txBox="1"/>
          <p:nvPr/>
        </p:nvSpPr>
        <p:spPr>
          <a:xfrm>
            <a:off x="4218432" y="5657671"/>
            <a:ext cx="2706624" cy="1200329"/>
          </a:xfrm>
          <a:prstGeom prst="rect">
            <a:avLst/>
          </a:prstGeom>
          <a:noFill/>
        </p:spPr>
        <p:txBody>
          <a:bodyPr wrap="square" rtlCol="0">
            <a:spAutoFit/>
          </a:bodyPr>
          <a:lstStyle/>
          <a:p>
            <a:r>
              <a:rPr lang="fr-FR" sz="1200" dirty="0"/>
              <a:t>Cela reste des énoncés </a:t>
            </a:r>
          </a:p>
          <a:p>
            <a:r>
              <a:rPr lang="fr-FR" sz="1200" dirty="0"/>
              <a:t>propositionnels </a:t>
            </a:r>
          </a:p>
          <a:p>
            <a:r>
              <a:rPr lang="fr-FR" sz="1200" dirty="0"/>
              <a:t>qui peuvent devenir </a:t>
            </a:r>
          </a:p>
          <a:p>
            <a:r>
              <a:rPr lang="fr-FR" sz="1200" dirty="0"/>
              <a:t>des savoirs par le dialogue. Cependant ces énoncés propositionnels sont utilisables et communicables</a:t>
            </a:r>
          </a:p>
        </p:txBody>
      </p:sp>
      <p:pic>
        <p:nvPicPr>
          <p:cNvPr id="47" name="Image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108960" y="5633466"/>
            <a:ext cx="1072896" cy="1072896"/>
          </a:xfrm>
          <a:prstGeom prst="rect">
            <a:avLst/>
          </a:prstGeom>
        </p:spPr>
      </p:pic>
      <p:sp>
        <p:nvSpPr>
          <p:cNvPr id="48" name="ZoneTexte 47"/>
          <p:cNvSpPr txBox="1"/>
          <p:nvPr/>
        </p:nvSpPr>
        <p:spPr>
          <a:xfrm>
            <a:off x="137160" y="3691128"/>
            <a:ext cx="1636776" cy="64633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Philosophie convictions</a:t>
            </a:r>
          </a:p>
        </p:txBody>
      </p:sp>
      <p:sp>
        <p:nvSpPr>
          <p:cNvPr id="49" name="ZoneTexte 48"/>
          <p:cNvSpPr txBox="1"/>
          <p:nvPr/>
        </p:nvSpPr>
        <p:spPr>
          <a:xfrm>
            <a:off x="137160" y="4447032"/>
            <a:ext cx="1639824" cy="83099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En particulier sur la Haute perf</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et l’</a:t>
            </a:r>
            <a:r>
              <a:rPr kumimoji="0" lang="fr-FR" sz="1200" b="0" i="0" u="none" strike="noStrike" kern="1200" cap="none" spc="0" normalizeH="0" baseline="0" noProof="0" dirty="0" err="1">
                <a:ln>
                  <a:noFill/>
                </a:ln>
                <a:solidFill>
                  <a:prstClr val="white"/>
                </a:solidFill>
                <a:effectLst/>
                <a:uLnTx/>
                <a:uFillTx/>
                <a:latin typeface="Calibri" panose="020F0502020204030204"/>
                <a:ea typeface="+mn-ea"/>
                <a:cs typeface="+mn-cs"/>
              </a:rPr>
              <a:t>athlèt</a:t>
            </a: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de haut niveau mais pas que …</a:t>
            </a:r>
          </a:p>
        </p:txBody>
      </p:sp>
      <p:sp>
        <p:nvSpPr>
          <p:cNvPr id="32" name="ZoneTexte 31"/>
          <p:cNvSpPr txBox="1"/>
          <p:nvPr/>
        </p:nvSpPr>
        <p:spPr>
          <a:xfrm>
            <a:off x="109728" y="5358384"/>
            <a:ext cx="1673352" cy="553998"/>
          </a:xfrm>
          <a:prstGeom prst="rect">
            <a:avLst/>
          </a:prstGeom>
          <a:noFill/>
        </p:spPr>
        <p:txBody>
          <a:bodyPr wrap="square" rtlCol="0">
            <a:spAutoFit/>
          </a:bodyPr>
          <a:lstStyle/>
          <a:p>
            <a:pPr algn="ctr"/>
            <a:r>
              <a:rPr lang="fr-FR" sz="1000" dirty="0"/>
              <a:t>Non considérés comme des savoirs mais fait partie du « background » </a:t>
            </a:r>
          </a:p>
        </p:txBody>
      </p:sp>
      <p:sp>
        <p:nvSpPr>
          <p:cNvPr id="18" name="ZoneTexte 17"/>
          <p:cNvSpPr txBox="1"/>
          <p:nvPr/>
        </p:nvSpPr>
        <p:spPr>
          <a:xfrm>
            <a:off x="8440380" y="4720180"/>
            <a:ext cx="1087668" cy="307777"/>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Comment </a:t>
            </a:r>
          </a:p>
        </p:txBody>
      </p:sp>
      <p:sp>
        <p:nvSpPr>
          <p:cNvPr id="19" name="ZoneTexte 18"/>
          <p:cNvSpPr txBox="1"/>
          <p:nvPr/>
        </p:nvSpPr>
        <p:spPr>
          <a:xfrm>
            <a:off x="3380700" y="4826860"/>
            <a:ext cx="1547916" cy="523220"/>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Organisationnels,</a:t>
            </a:r>
            <a:r>
              <a:rPr kumimoji="0" lang="fr-FR" sz="1400" b="0" i="0" u="none" strike="noStrike" kern="1200" cap="none" spc="0" normalizeH="0" noProof="0" dirty="0">
                <a:ln>
                  <a:noFill/>
                </a:ln>
                <a:solidFill>
                  <a:prstClr val="white"/>
                </a:solidFill>
                <a:effectLst/>
                <a:uLnTx/>
                <a:uFillTx/>
                <a:latin typeface="Calibri" panose="020F0502020204030204"/>
                <a:ea typeface="+mn-ea"/>
                <a:cs typeface="+mn-cs"/>
              </a:rPr>
              <a:t> sociaux, culturels</a:t>
            </a: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 </a:t>
            </a:r>
          </a:p>
        </p:txBody>
      </p:sp>
      <p:pic>
        <p:nvPicPr>
          <p:cNvPr id="20" name="Imag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37704" y="819912"/>
            <a:ext cx="2090928" cy="2090928"/>
          </a:xfrm>
          <a:prstGeom prst="rect">
            <a:avLst/>
          </a:prstGeom>
        </p:spPr>
      </p:pic>
      <p:sp>
        <p:nvSpPr>
          <p:cNvPr id="2" name="Rectangle 1"/>
          <p:cNvSpPr/>
          <p:nvPr/>
        </p:nvSpPr>
        <p:spPr>
          <a:xfrm>
            <a:off x="10403925" y="1305806"/>
            <a:ext cx="1223092" cy="523220"/>
          </a:xfrm>
          <a:prstGeom prst="rect">
            <a:avLst/>
          </a:prstGeom>
        </p:spPr>
        <p:style>
          <a:lnRef idx="2">
            <a:schemeClr val="dk1">
              <a:shade val="50000"/>
            </a:schemeClr>
          </a:lnRef>
          <a:fillRef idx="1">
            <a:schemeClr val="dk1"/>
          </a:fillRef>
          <a:effectRef idx="0">
            <a:schemeClr val="dk1"/>
          </a:effectRef>
          <a:fontRef idx="minor">
            <a:schemeClr val="lt1"/>
          </a:fontRef>
        </p:style>
        <p:txBody>
          <a:bodyPr wrap="none">
            <a:spAutoFit/>
          </a:bodyPr>
          <a:lstStyle/>
          <a:p>
            <a:pPr lvl="0" algn="ctr">
              <a:defRPr/>
            </a:pPr>
            <a:r>
              <a:rPr lang="fr-FR" sz="1400" dirty="0"/>
              <a:t>Les « utilités »</a:t>
            </a:r>
          </a:p>
          <a:p>
            <a:pPr lvl="0" algn="ctr">
              <a:defRPr/>
            </a:pPr>
            <a:r>
              <a:rPr lang="fr-FR" sz="1400" dirty="0"/>
              <a:t>des Savoirs</a:t>
            </a:r>
          </a:p>
        </p:txBody>
      </p:sp>
      <p:pic>
        <p:nvPicPr>
          <p:cNvPr id="4" name="Imag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003280" y="5612130"/>
            <a:ext cx="913018" cy="848868"/>
          </a:xfrm>
          <a:prstGeom prst="rect">
            <a:avLst/>
          </a:prstGeom>
        </p:spPr>
      </p:pic>
      <p:sp>
        <p:nvSpPr>
          <p:cNvPr id="6" name="Flèche à quatre pointes 5"/>
          <p:cNvSpPr/>
          <p:nvPr/>
        </p:nvSpPr>
        <p:spPr>
          <a:xfrm>
            <a:off x="10716768" y="2093976"/>
            <a:ext cx="694944" cy="676656"/>
          </a:xfrm>
          <a:prstGeom prst="quad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7" name="Image 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96575" y="2967037"/>
            <a:ext cx="683224" cy="900875"/>
          </a:xfrm>
          <a:prstGeom prst="rect">
            <a:avLst/>
          </a:prstGeom>
        </p:spPr>
      </p:pic>
      <p:sp>
        <p:nvSpPr>
          <p:cNvPr id="8" name="ZoneTexte 7"/>
          <p:cNvSpPr txBox="1"/>
          <p:nvPr/>
        </p:nvSpPr>
        <p:spPr>
          <a:xfrm>
            <a:off x="9906000" y="209550"/>
            <a:ext cx="2076450" cy="1015663"/>
          </a:xfrm>
          <a:prstGeom prst="rect">
            <a:avLst/>
          </a:prstGeom>
          <a:noFill/>
        </p:spPr>
        <p:txBody>
          <a:bodyPr wrap="square" rtlCol="0">
            <a:spAutoFit/>
          </a:bodyPr>
          <a:lstStyle/>
          <a:p>
            <a:r>
              <a:rPr lang="fr-FR" sz="1200" dirty="0"/>
              <a:t>Toute action de catégorisation est une réduction du réel, mais cela aide à l’utilisation de ces savoirs, à croiser les savoirs et à creuser ces savoirs </a:t>
            </a:r>
          </a:p>
        </p:txBody>
      </p:sp>
      <p:sp>
        <p:nvSpPr>
          <p:cNvPr id="27" name="ZoneTexte 26"/>
          <p:cNvSpPr txBox="1"/>
          <p:nvPr/>
        </p:nvSpPr>
        <p:spPr>
          <a:xfrm>
            <a:off x="8934735" y="5713011"/>
            <a:ext cx="2076450" cy="830997"/>
          </a:xfrm>
          <a:prstGeom prst="rect">
            <a:avLst/>
          </a:prstGeom>
          <a:noFill/>
        </p:spPr>
        <p:txBody>
          <a:bodyPr wrap="square" rtlCol="0">
            <a:spAutoFit/>
          </a:bodyPr>
          <a:lstStyle/>
          <a:p>
            <a:r>
              <a:rPr lang="fr-FR" sz="1200" dirty="0"/>
              <a:t>Lorsqu’un énoncé présente plusieurs types de savoirs, notre hypothèse est que cet énoncé est remarquable</a:t>
            </a:r>
          </a:p>
        </p:txBody>
      </p:sp>
    </p:spTree>
    <p:extLst>
      <p:ext uri="{BB962C8B-B14F-4D97-AF65-F5344CB8AC3E}">
        <p14:creationId xmlns:p14="http://schemas.microsoft.com/office/powerpoint/2010/main" val="28931728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ZoneTexte 14"/>
          <p:cNvSpPr txBox="1"/>
          <p:nvPr/>
        </p:nvSpPr>
        <p:spPr>
          <a:xfrm>
            <a:off x="5655447" y="3322320"/>
            <a:ext cx="1572768" cy="64633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l’action</a:t>
            </a:r>
          </a:p>
        </p:txBody>
      </p:sp>
      <p:sp>
        <p:nvSpPr>
          <p:cNvPr id="16" name="ZoneTexte 15"/>
          <p:cNvSpPr txBox="1"/>
          <p:nvPr/>
        </p:nvSpPr>
        <p:spPr>
          <a:xfrm>
            <a:off x="8178252" y="4202020"/>
            <a:ext cx="1572768" cy="36933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d’action</a:t>
            </a:r>
          </a:p>
        </p:txBody>
      </p:sp>
      <p:sp>
        <p:nvSpPr>
          <p:cNvPr id="29" name="ZoneTexte 28"/>
          <p:cNvSpPr txBox="1"/>
          <p:nvPr/>
        </p:nvSpPr>
        <p:spPr>
          <a:xfrm>
            <a:off x="5265303" y="4063687"/>
            <a:ext cx="2450592" cy="646331"/>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FF0000"/>
                </a:solidFill>
                <a:effectLst/>
                <a:uLnTx/>
                <a:uFillTx/>
                <a:latin typeface="Calibri" panose="020F0502020204030204"/>
                <a:ea typeface="+mn-ea"/>
                <a:cs typeface="+mn-cs"/>
              </a:rPr>
              <a:t>Savoir sur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FF0000"/>
                </a:solidFill>
                <a:effectLst/>
                <a:uLnTx/>
                <a:uFillTx/>
                <a:latin typeface="Calibri" panose="020F0502020204030204"/>
                <a:ea typeface="+mn-ea"/>
                <a:cs typeface="+mn-cs"/>
              </a:rPr>
              <a:t>Savoir sur l’Homme dans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FFFF00"/>
                </a:solidFill>
                <a:effectLst/>
                <a:uLnTx/>
                <a:uFillTx/>
                <a:latin typeface="Calibri" panose="020F0502020204030204"/>
                <a:ea typeface="+mn-ea"/>
                <a:cs typeface="+mn-cs"/>
              </a:rPr>
              <a:t>Savoir sur l’interaction E/S</a:t>
            </a:r>
          </a:p>
        </p:txBody>
      </p:sp>
      <p:sp>
        <p:nvSpPr>
          <p:cNvPr id="13" name="ZoneTexte 12"/>
          <p:cNvSpPr txBox="1"/>
          <p:nvPr/>
        </p:nvSpPr>
        <p:spPr>
          <a:xfrm>
            <a:off x="2825496" y="5038344"/>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sp>
        <p:nvSpPr>
          <p:cNvPr id="44" name="ZoneTexte 43"/>
          <p:cNvSpPr txBox="1"/>
          <p:nvPr/>
        </p:nvSpPr>
        <p:spPr>
          <a:xfrm>
            <a:off x="5230368" y="1289304"/>
            <a:ext cx="232257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Les types de savoirs dans un verbatim</a:t>
            </a:r>
          </a:p>
        </p:txBody>
      </p:sp>
      <p:sp>
        <p:nvSpPr>
          <p:cNvPr id="18" name="ZoneTexte 17"/>
          <p:cNvSpPr txBox="1"/>
          <p:nvPr/>
        </p:nvSpPr>
        <p:spPr>
          <a:xfrm>
            <a:off x="8440380" y="4720180"/>
            <a:ext cx="1087668" cy="307777"/>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Comment </a:t>
            </a:r>
          </a:p>
        </p:txBody>
      </p:sp>
    </p:spTree>
    <p:extLst>
      <p:ext uri="{BB962C8B-B14F-4D97-AF65-F5344CB8AC3E}">
        <p14:creationId xmlns:p14="http://schemas.microsoft.com/office/powerpoint/2010/main" val="42458612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81200" y="505564"/>
            <a:ext cx="7943850" cy="5519460"/>
          </a:xfrm>
          <a:prstGeom prst="rect">
            <a:avLst/>
          </a:prstGeom>
        </p:spPr>
        <p:txBody>
          <a:bodyPr wrap="square">
            <a:spAutoFit/>
          </a:bodyPr>
          <a:lstStyle/>
          <a:p>
            <a:pPr indent="450215" algn="just">
              <a:lnSpc>
                <a:spcPct val="150000"/>
              </a:lnSpc>
              <a:spcAft>
                <a:spcPts val="200"/>
              </a:spcAft>
            </a:pPr>
            <a:r>
              <a:rPr lang="fr-FR" dirty="0" err="1">
                <a:solidFill>
                  <a:srgbClr val="0000FF"/>
                </a:solidFill>
                <a:latin typeface="Times New Roman" panose="02020603050405020304" pitchFamily="18" charset="0"/>
                <a:ea typeface="Calibri" panose="020F0502020204030204" pitchFamily="34" charset="0"/>
              </a:rPr>
              <a:t>Sarremejane</a:t>
            </a:r>
            <a:r>
              <a:rPr lang="fr-FR" dirty="0">
                <a:solidFill>
                  <a:srgbClr val="0000FF"/>
                </a:solidFill>
                <a:latin typeface="Times New Roman" panose="02020603050405020304" pitchFamily="18" charset="0"/>
                <a:ea typeface="Calibri" panose="020F0502020204030204" pitchFamily="34" charset="0"/>
              </a:rPr>
              <a:t> distingue deux classes de savoirs selon leur proximité à l’action. </a:t>
            </a:r>
            <a:endParaRPr lang="fr-FR" dirty="0">
              <a:latin typeface="Times New Roman" panose="02020603050405020304" pitchFamily="18" charset="0"/>
              <a:ea typeface="Calibri" panose="020F0502020204030204" pitchFamily="34" charset="0"/>
            </a:endParaRPr>
          </a:p>
          <a:p>
            <a:pPr indent="450215" algn="just">
              <a:lnSpc>
                <a:spcPct val="150000"/>
              </a:lnSpc>
              <a:spcAft>
                <a:spcPts val="200"/>
              </a:spcAft>
            </a:pPr>
            <a:r>
              <a:rPr lang="fr-FR" dirty="0">
                <a:solidFill>
                  <a:srgbClr val="0000FF"/>
                </a:solidFill>
                <a:latin typeface="Times New Roman" panose="02020603050405020304" pitchFamily="18" charset="0"/>
                <a:ea typeface="Calibri" panose="020F0502020204030204" pitchFamily="34" charset="0"/>
              </a:rPr>
              <a:t>La première est celle des </a:t>
            </a:r>
            <a:r>
              <a:rPr lang="fr-FR" b="1" dirty="0">
                <a:solidFill>
                  <a:srgbClr val="0000FF"/>
                </a:solidFill>
                <a:latin typeface="Times New Roman" panose="02020603050405020304" pitchFamily="18" charset="0"/>
                <a:ea typeface="Calibri" panose="020F0502020204030204" pitchFamily="34" charset="0"/>
              </a:rPr>
              <a:t>savoirs théoriques</a:t>
            </a:r>
            <a:r>
              <a:rPr lang="fr-FR" dirty="0">
                <a:solidFill>
                  <a:srgbClr val="0000FF"/>
                </a:solidFill>
                <a:latin typeface="Times New Roman" panose="02020603050405020304" pitchFamily="18" charset="0"/>
                <a:ea typeface="Calibri" panose="020F0502020204030204" pitchFamily="34" charset="0"/>
              </a:rPr>
              <a:t>, « </a:t>
            </a:r>
            <a:r>
              <a:rPr lang="fr-FR" i="1" dirty="0">
                <a:solidFill>
                  <a:srgbClr val="0000FF"/>
                </a:solidFill>
                <a:latin typeface="Times New Roman" panose="02020603050405020304" pitchFamily="18" charset="0"/>
                <a:ea typeface="Calibri" panose="020F0502020204030204" pitchFamily="34" charset="0"/>
              </a:rPr>
              <a:t>ensemble d’idées, de concepts abstraits plus ou moins organisés appliqués à un domaine particulier</a:t>
            </a:r>
            <a:r>
              <a:rPr lang="fr-FR" dirty="0">
                <a:solidFill>
                  <a:srgbClr val="0000FF"/>
                </a:solidFill>
                <a:latin typeface="Times New Roman" panose="02020603050405020304" pitchFamily="18" charset="0"/>
                <a:ea typeface="Calibri" panose="020F0502020204030204" pitchFamily="34" charset="0"/>
              </a:rPr>
              <a:t> » (</a:t>
            </a:r>
            <a:r>
              <a:rPr lang="fr-FR" dirty="0" err="1">
                <a:solidFill>
                  <a:srgbClr val="0000FF"/>
                </a:solidFill>
                <a:latin typeface="Times New Roman" panose="02020603050405020304" pitchFamily="18" charset="0"/>
                <a:ea typeface="Calibri" panose="020F0502020204030204" pitchFamily="34" charset="0"/>
              </a:rPr>
              <a:t>Sarremejane</a:t>
            </a:r>
            <a:r>
              <a:rPr lang="fr-FR" dirty="0">
                <a:solidFill>
                  <a:srgbClr val="0000FF"/>
                </a:solidFill>
                <a:latin typeface="Times New Roman" panose="02020603050405020304" pitchFamily="18" charset="0"/>
                <a:ea typeface="Calibri" panose="020F0502020204030204" pitchFamily="34" charset="0"/>
              </a:rPr>
              <a:t>, 2002, p. 65). Ces savoirs n’ont pas d’effets pratiques immédiats, mais sont les technologies « </a:t>
            </a:r>
            <a:r>
              <a:rPr lang="fr-FR" i="1" dirty="0">
                <a:solidFill>
                  <a:srgbClr val="0000FF"/>
                </a:solidFill>
                <a:latin typeface="Times New Roman" panose="02020603050405020304" pitchFamily="18" charset="0"/>
                <a:ea typeface="Calibri" panose="020F0502020204030204" pitchFamily="34" charset="0"/>
              </a:rPr>
              <a:t>qui cherchent ensuite à instrumenter les théories</a:t>
            </a:r>
            <a:r>
              <a:rPr lang="fr-FR" dirty="0">
                <a:solidFill>
                  <a:srgbClr val="0000FF"/>
                </a:solidFill>
                <a:latin typeface="Times New Roman" panose="02020603050405020304" pitchFamily="18" charset="0"/>
                <a:ea typeface="Calibri" panose="020F0502020204030204" pitchFamily="34" charset="0"/>
              </a:rPr>
              <a:t> » (ibid.). Il distingue </a:t>
            </a:r>
            <a:r>
              <a:rPr lang="fr-FR" b="1" dirty="0">
                <a:solidFill>
                  <a:srgbClr val="0000FF"/>
                </a:solidFill>
                <a:latin typeface="Times New Roman" panose="02020603050405020304" pitchFamily="18" charset="0"/>
                <a:ea typeface="Calibri" panose="020F0502020204030204" pitchFamily="34" charset="0"/>
              </a:rPr>
              <a:t>deux sous-classes</a:t>
            </a:r>
            <a:r>
              <a:rPr lang="fr-FR" dirty="0">
                <a:solidFill>
                  <a:srgbClr val="0000FF"/>
                </a:solidFill>
                <a:latin typeface="Times New Roman" panose="02020603050405020304" pitchFamily="18" charset="0"/>
                <a:ea typeface="Calibri" panose="020F0502020204030204" pitchFamily="34" charset="0"/>
              </a:rPr>
              <a:t>. Celle des </a:t>
            </a:r>
            <a:r>
              <a:rPr lang="fr-FR" b="1" dirty="0">
                <a:solidFill>
                  <a:srgbClr val="0000FF"/>
                </a:solidFill>
                <a:latin typeface="Times New Roman" panose="02020603050405020304" pitchFamily="18" charset="0"/>
                <a:ea typeface="Calibri" panose="020F0502020204030204" pitchFamily="34" charset="0"/>
              </a:rPr>
              <a:t>savoirs sur l’action</a:t>
            </a:r>
            <a:r>
              <a:rPr lang="fr-FR" dirty="0">
                <a:solidFill>
                  <a:srgbClr val="0000FF"/>
                </a:solidFill>
                <a:latin typeface="Times New Roman" panose="02020603050405020304" pitchFamily="18" charset="0"/>
                <a:ea typeface="Calibri" panose="020F0502020204030204" pitchFamily="34" charset="0"/>
              </a:rPr>
              <a:t>, constituée d’éléments descriptifs (exemple règlement) et explicatifs (théories), répondant à la question « </a:t>
            </a:r>
            <a:r>
              <a:rPr lang="fr-FR" i="1" dirty="0">
                <a:solidFill>
                  <a:srgbClr val="0000FF"/>
                </a:solidFill>
                <a:latin typeface="Times New Roman" panose="02020603050405020304" pitchFamily="18" charset="0"/>
                <a:ea typeface="Calibri" panose="020F0502020204030204" pitchFamily="34" charset="0"/>
              </a:rPr>
              <a:t>que puis-je savoir sur telle pratique ?</a:t>
            </a:r>
            <a:r>
              <a:rPr lang="fr-FR" dirty="0">
                <a:solidFill>
                  <a:srgbClr val="0000FF"/>
                </a:solidFill>
                <a:latin typeface="Times New Roman" panose="02020603050405020304" pitchFamily="18" charset="0"/>
                <a:ea typeface="Calibri" panose="020F0502020204030204" pitchFamily="34" charset="0"/>
              </a:rPr>
              <a:t> ». Celle des </a:t>
            </a:r>
            <a:r>
              <a:rPr lang="fr-FR" b="1" dirty="0">
                <a:solidFill>
                  <a:srgbClr val="0000FF"/>
                </a:solidFill>
                <a:latin typeface="Times New Roman" panose="02020603050405020304" pitchFamily="18" charset="0"/>
                <a:ea typeface="Calibri" panose="020F0502020204030204" pitchFamily="34" charset="0"/>
              </a:rPr>
              <a:t>savoirs d’action</a:t>
            </a:r>
            <a:r>
              <a:rPr lang="fr-FR" dirty="0">
                <a:solidFill>
                  <a:srgbClr val="0000FF"/>
                </a:solidFill>
                <a:latin typeface="Times New Roman" panose="02020603050405020304" pitchFamily="18" charset="0"/>
                <a:ea typeface="Calibri" panose="020F0502020204030204" pitchFamily="34" charset="0"/>
              </a:rPr>
              <a:t>, registre de règles d’action et de préceptes efficaces. Les savoirs d’action sont théoriques, car dissociés de l’action et empruntent le moyen de langage. </a:t>
            </a:r>
            <a:r>
              <a:rPr lang="fr-FR" b="1" dirty="0">
                <a:solidFill>
                  <a:srgbClr val="0000FF"/>
                </a:solidFill>
                <a:latin typeface="Times New Roman" panose="02020603050405020304" pitchFamily="18" charset="0"/>
                <a:ea typeface="Calibri" panose="020F0502020204030204" pitchFamily="34" charset="0"/>
              </a:rPr>
              <a:t>Sorte de mode d’emploi issu de l’expérience vécue car d’efficacité prouvée</a:t>
            </a:r>
            <a:r>
              <a:rPr lang="fr-FR" dirty="0">
                <a:solidFill>
                  <a:srgbClr val="0000FF"/>
                </a:solidFill>
                <a:latin typeface="Times New Roman" panose="02020603050405020304" pitchFamily="18" charset="0"/>
                <a:ea typeface="Calibri" panose="020F0502020204030204" pitchFamily="34" charset="0"/>
              </a:rPr>
              <a:t>, cette sous-classe répond à la question « </a:t>
            </a:r>
            <a:r>
              <a:rPr lang="fr-FR" i="1" dirty="0">
                <a:solidFill>
                  <a:srgbClr val="0000FF"/>
                </a:solidFill>
                <a:latin typeface="Times New Roman" panose="02020603050405020304" pitchFamily="18" charset="0"/>
                <a:ea typeface="Calibri" panose="020F0502020204030204" pitchFamily="34" charset="0"/>
              </a:rPr>
              <a:t>comment dois-je m’y prendre pour réussir tel ou tel acte ?</a:t>
            </a:r>
            <a:r>
              <a:rPr lang="fr-FR" dirty="0">
                <a:solidFill>
                  <a:srgbClr val="0000FF"/>
                </a:solidFill>
                <a:latin typeface="Times New Roman" panose="02020603050405020304" pitchFamily="18" charset="0"/>
                <a:ea typeface="Calibri" panose="020F0502020204030204" pitchFamily="34" charset="0"/>
              </a:rPr>
              <a:t> » (ibid., p. 67). Ces savoirs sont utilisables par des personnes ou situations différentes. </a:t>
            </a:r>
            <a:endParaRPr lang="fr-FR"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545435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133600" y="638914"/>
            <a:ext cx="7943850" cy="5444054"/>
          </a:xfrm>
          <a:prstGeom prst="rect">
            <a:avLst/>
          </a:prstGeom>
        </p:spPr>
        <p:txBody>
          <a:bodyPr wrap="square">
            <a:spAutoFit/>
          </a:bodyPr>
          <a:lstStyle/>
          <a:p>
            <a:pPr indent="450215" algn="just">
              <a:lnSpc>
                <a:spcPct val="150000"/>
              </a:lnSpc>
              <a:spcAft>
                <a:spcPts val="200"/>
              </a:spcAft>
            </a:pPr>
            <a:r>
              <a:rPr lang="fr-FR" b="1" dirty="0">
                <a:solidFill>
                  <a:srgbClr val="0000FF"/>
                </a:solidFill>
                <a:latin typeface="Times New Roman" panose="02020603050405020304" pitchFamily="18" charset="0"/>
                <a:ea typeface="Calibri" panose="020F0502020204030204" pitchFamily="34" charset="0"/>
              </a:rPr>
              <a:t>La seconde classe, les savoirs en acte</a:t>
            </a:r>
            <a:r>
              <a:rPr lang="fr-FR" dirty="0">
                <a:solidFill>
                  <a:srgbClr val="0000FF"/>
                </a:solidFill>
                <a:latin typeface="Times New Roman" panose="02020603050405020304" pitchFamily="18" charset="0"/>
                <a:ea typeface="Calibri" panose="020F0502020204030204" pitchFamily="34" charset="0"/>
              </a:rPr>
              <a:t> concernent des savoirs appartenant à un domaine de signification, mais avant tout correspondant à une activité concrète et située, requérant efficacité et efficience. Ces savoirs sont composés </a:t>
            </a:r>
            <a:r>
              <a:rPr lang="fr-FR" b="1" dirty="0">
                <a:solidFill>
                  <a:srgbClr val="0000FF"/>
                </a:solidFill>
                <a:latin typeface="Times New Roman" panose="02020603050405020304" pitchFamily="18" charset="0"/>
                <a:ea typeface="Calibri" panose="020F0502020204030204" pitchFamily="34" charset="0"/>
              </a:rPr>
              <a:t>des </a:t>
            </a:r>
            <a:r>
              <a:rPr lang="fr-FR" b="1" dirty="0" err="1">
                <a:solidFill>
                  <a:srgbClr val="0000FF"/>
                </a:solidFill>
                <a:latin typeface="Times New Roman" panose="02020603050405020304" pitchFamily="18" charset="0"/>
                <a:ea typeface="Calibri" panose="020F0502020204030204" pitchFamily="34" charset="0"/>
              </a:rPr>
              <a:t>savoirs-faire</a:t>
            </a:r>
            <a:r>
              <a:rPr lang="fr-FR" b="1" dirty="0">
                <a:solidFill>
                  <a:srgbClr val="0000FF"/>
                </a:solidFill>
                <a:latin typeface="Times New Roman" panose="02020603050405020304" pitchFamily="18" charset="0"/>
                <a:ea typeface="Calibri" panose="020F0502020204030204" pitchFamily="34" charset="0"/>
              </a:rPr>
              <a:t>, des savoirs-être</a:t>
            </a:r>
            <a:r>
              <a:rPr lang="fr-FR" dirty="0">
                <a:solidFill>
                  <a:srgbClr val="0000FF"/>
                </a:solidFill>
                <a:latin typeface="Times New Roman" panose="02020603050405020304" pitchFamily="18" charset="0"/>
                <a:ea typeface="Calibri" panose="020F0502020204030204" pitchFamily="34" charset="0"/>
              </a:rPr>
              <a:t> (d’attitude ou normatifs, étant des savoirs sociaux en acte ; ibid. p. 68), </a:t>
            </a:r>
            <a:r>
              <a:rPr lang="fr-FR" b="1" dirty="0">
                <a:solidFill>
                  <a:srgbClr val="0000FF"/>
                </a:solidFill>
                <a:latin typeface="Times New Roman" panose="02020603050405020304" pitchFamily="18" charset="0"/>
                <a:ea typeface="Calibri" panose="020F0502020204030204" pitchFamily="34" charset="0"/>
              </a:rPr>
              <a:t>des savoirs de médiation</a:t>
            </a:r>
            <a:r>
              <a:rPr lang="fr-FR" dirty="0">
                <a:solidFill>
                  <a:srgbClr val="0000FF"/>
                </a:solidFill>
                <a:latin typeface="Times New Roman" panose="02020603050405020304" pitchFamily="18" charset="0"/>
                <a:ea typeface="Calibri" panose="020F0502020204030204" pitchFamily="34" charset="0"/>
              </a:rPr>
              <a:t> (</a:t>
            </a:r>
            <a:r>
              <a:rPr lang="fr-FR" dirty="0" err="1">
                <a:solidFill>
                  <a:srgbClr val="0000FF"/>
                </a:solidFill>
                <a:latin typeface="Times New Roman" panose="02020603050405020304" pitchFamily="18" charset="0"/>
                <a:ea typeface="Calibri" panose="020F0502020204030204" pitchFamily="34" charset="0"/>
              </a:rPr>
              <a:t>métasavoirs</a:t>
            </a:r>
            <a:r>
              <a:rPr lang="fr-FR" dirty="0">
                <a:solidFill>
                  <a:srgbClr val="0000FF"/>
                </a:solidFill>
                <a:latin typeface="Times New Roman" panose="02020603050405020304" pitchFamily="18" charset="0"/>
                <a:ea typeface="Calibri" panose="020F0502020204030204" pitchFamily="34" charset="0"/>
              </a:rPr>
              <a:t>). </a:t>
            </a:r>
            <a:r>
              <a:rPr lang="fr-FR" b="1" dirty="0">
                <a:solidFill>
                  <a:srgbClr val="0000FF"/>
                </a:solidFill>
                <a:latin typeface="Times New Roman" panose="02020603050405020304" pitchFamily="18" charset="0"/>
                <a:ea typeface="Calibri" panose="020F0502020204030204" pitchFamily="34" charset="0"/>
              </a:rPr>
              <a:t>Ces derniers se composent de savoirs déclaratifs « </a:t>
            </a:r>
            <a:r>
              <a:rPr lang="fr-FR" b="1" i="1" dirty="0">
                <a:solidFill>
                  <a:srgbClr val="0000FF"/>
                </a:solidFill>
                <a:latin typeface="Times New Roman" panose="02020603050405020304" pitchFamily="18" charset="0"/>
                <a:ea typeface="Calibri" panose="020F0502020204030204" pitchFamily="34" charset="0"/>
              </a:rPr>
              <a:t>savoirs sur l’action </a:t>
            </a:r>
            <a:r>
              <a:rPr lang="fr-FR" i="1" dirty="0">
                <a:solidFill>
                  <a:srgbClr val="0000FF"/>
                </a:solidFill>
                <a:latin typeface="Times New Roman" panose="02020603050405020304" pitchFamily="18" charset="0"/>
                <a:ea typeface="Calibri" panose="020F0502020204030204" pitchFamily="34" charset="0"/>
              </a:rPr>
              <a:t>qui expriment une capacité à connaître et qui présentent aussi une valence méthodologique orientée sur le comment faire selon la forme d’un “mode d’emploi” personnalisé</a:t>
            </a:r>
            <a:r>
              <a:rPr lang="fr-FR" dirty="0">
                <a:solidFill>
                  <a:srgbClr val="0000FF"/>
                </a:solidFill>
                <a:latin typeface="Times New Roman" panose="02020603050405020304" pitchFamily="18" charset="0"/>
                <a:ea typeface="Calibri" panose="020F0502020204030204" pitchFamily="34" charset="0"/>
              </a:rPr>
              <a:t> » et de </a:t>
            </a:r>
            <a:r>
              <a:rPr lang="fr-FR" b="1" dirty="0">
                <a:solidFill>
                  <a:srgbClr val="0000FF"/>
                </a:solidFill>
                <a:latin typeface="Times New Roman" panose="02020603050405020304" pitchFamily="18" charset="0"/>
                <a:ea typeface="Calibri" panose="020F0502020204030204" pitchFamily="34" charset="0"/>
              </a:rPr>
              <a:t>savoirs procéduraux « </a:t>
            </a:r>
            <a:r>
              <a:rPr lang="fr-FR" b="1" i="1" dirty="0">
                <a:solidFill>
                  <a:srgbClr val="0000FF"/>
                </a:solidFill>
                <a:latin typeface="Times New Roman" panose="02020603050405020304" pitchFamily="18" charset="0"/>
                <a:ea typeface="Calibri" panose="020F0502020204030204" pitchFamily="34" charset="0"/>
              </a:rPr>
              <a:t>savoirs intégrés à l’action</a:t>
            </a:r>
            <a:r>
              <a:rPr lang="fr-FR" i="1" dirty="0">
                <a:solidFill>
                  <a:srgbClr val="0000FF"/>
                </a:solidFill>
                <a:latin typeface="Times New Roman" panose="02020603050405020304" pitchFamily="18" charset="0"/>
                <a:ea typeface="Calibri" panose="020F0502020204030204" pitchFamily="34" charset="0"/>
              </a:rPr>
              <a:t>, ils “piloteraient” l’action avec une forte composante “cognitive” en début d’apprentissage. La composante “cognitive” associerait des informations perceptives, proprioceptives, kinesthésiques et intellectuelles (en terme de représentations mentales, de compréhension et de planification de l’action)</a:t>
            </a:r>
            <a:r>
              <a:rPr lang="fr-FR" dirty="0">
                <a:solidFill>
                  <a:srgbClr val="0000FF"/>
                </a:solidFill>
                <a:latin typeface="Times New Roman" panose="02020603050405020304" pitchFamily="18" charset="0"/>
                <a:ea typeface="Calibri" panose="020F0502020204030204" pitchFamily="34" charset="0"/>
              </a:rPr>
              <a:t> » (ibid., p. 68). </a:t>
            </a:r>
            <a:endParaRPr lang="fr-FR"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6571841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795100"/>
            <a:ext cx="10629900" cy="5078313"/>
          </a:xfrm>
          <a:prstGeom prst="rect">
            <a:avLst/>
          </a:prstGeom>
        </p:spPr>
        <p:txBody>
          <a:bodyPr wrap="square">
            <a:spAutoFit/>
          </a:bodyPr>
          <a:lstStyle/>
          <a:p>
            <a:r>
              <a:rPr lang="fr-FR" dirty="0">
                <a:solidFill>
                  <a:srgbClr val="0000FF"/>
                </a:solidFill>
                <a:latin typeface="Times New Roman" panose="02020603050405020304" pitchFamily="18" charset="0"/>
                <a:ea typeface="Calibri" panose="020F0502020204030204" pitchFamily="34" charset="0"/>
              </a:rPr>
              <a:t>Avenier Schmitt 2007</a:t>
            </a:r>
            <a:endParaRPr lang="fr-FR" dirty="0">
              <a:latin typeface="Times New Roman" panose="02020603050405020304" pitchFamily="18" charset="0"/>
              <a:ea typeface="Calibri" panose="020F0502020204030204" pitchFamily="34" charset="0"/>
            </a:endParaRPr>
          </a:p>
          <a:p>
            <a:r>
              <a:rPr lang="fr-FR" dirty="0">
                <a:solidFill>
                  <a:srgbClr val="0000FF"/>
                </a:solidFill>
                <a:latin typeface="Times New Roman" panose="02020603050405020304" pitchFamily="18" charset="0"/>
                <a:ea typeface="Calibri" panose="020F0502020204030204" pitchFamily="34" charset="0"/>
              </a:rPr>
              <a:t>introduction avenier schmitt</a:t>
            </a:r>
            <a:endParaRPr lang="fr-FR" dirty="0">
              <a:latin typeface="Times New Roman" panose="02020603050405020304" pitchFamily="18" charset="0"/>
              <a:ea typeface="Calibri" panose="020F0502020204030204" pitchFamily="34" charset="0"/>
            </a:endParaRPr>
          </a:p>
          <a:p>
            <a:r>
              <a:rPr lang="fr-FR" dirty="0">
                <a:solidFill>
                  <a:srgbClr val="0000FF"/>
                </a:solidFill>
                <a:latin typeface="Times New Roman" panose="02020603050405020304" pitchFamily="18" charset="0"/>
                <a:ea typeface="Calibri" panose="020F0502020204030204" pitchFamily="34" charset="0"/>
              </a:rPr>
              <a:t>18/19 "Un savoir d'action désigne la formulation par un acteur d'un énoncé relatif à l'action professionnelle et considéré par lui comme élaboré dans celle-ci et bénéficiant d'une efficacité particulière (J.M. Barbier, chapitre 2). Il s'agit donc d'un construction se situant dans le champ des rapports entre les sujets et leurs activités. dans la notion de savoir d'action, est précisée la manière dont les énoncés sont censés être élaborés par un acteur : dans le cadre de son activité professionnelle.</a:t>
            </a:r>
            <a:endParaRPr lang="fr-FR" dirty="0">
              <a:latin typeface="Times New Roman" panose="02020603050405020304" pitchFamily="18" charset="0"/>
              <a:ea typeface="Calibri" panose="020F0502020204030204" pitchFamily="34" charset="0"/>
            </a:endParaRPr>
          </a:p>
          <a:p>
            <a:r>
              <a:rPr lang="fr-FR" dirty="0">
                <a:solidFill>
                  <a:srgbClr val="0000FF"/>
                </a:solidFill>
                <a:latin typeface="Times New Roman" panose="02020603050405020304" pitchFamily="18" charset="0"/>
                <a:ea typeface="Calibri" panose="020F0502020204030204" pitchFamily="34" charset="0"/>
              </a:rPr>
              <a:t>Un savoir actionnable est un savoir susceptible d'être mis en action dans la vie quotidienne par des acteurs intervenant dans des organisations sociales (</a:t>
            </a:r>
            <a:r>
              <a:rPr lang="fr-FR" dirty="0" err="1">
                <a:solidFill>
                  <a:srgbClr val="0000FF"/>
                </a:solidFill>
                <a:latin typeface="Times New Roman" panose="02020603050405020304" pitchFamily="18" charset="0"/>
                <a:ea typeface="Calibri" panose="020F0502020204030204" pitchFamily="34" charset="0"/>
              </a:rPr>
              <a:t>Argyris</a:t>
            </a:r>
            <a:r>
              <a:rPr lang="fr-FR" dirty="0">
                <a:solidFill>
                  <a:srgbClr val="0000FF"/>
                </a:solidFill>
                <a:latin typeface="Times New Roman" panose="02020603050405020304" pitchFamily="18" charset="0"/>
                <a:ea typeface="Calibri" panose="020F0502020204030204" pitchFamily="34" charset="0"/>
              </a:rPr>
              <a:t> 1993 : 1). Dans la notion de savoir actionnable est donc mise en exergue la destination de ce savoir au sein d'organisations : être susceptible d'être exploité dans des actions futures. Contrairement à la notion de savoir d'action, cette définition ne préjuge pas de l'origine de ces savoirs ni de la manière dont ils sont élaborés. Comme on le verra au cours des chapitres 6 et 7, ces notions ne sont cependant pas sans liens"</a:t>
            </a:r>
            <a:endParaRPr lang="fr-FR" dirty="0">
              <a:latin typeface="Times New Roman" panose="02020603050405020304" pitchFamily="18" charset="0"/>
              <a:ea typeface="Calibri" panose="020F0502020204030204" pitchFamily="34" charset="0"/>
            </a:endParaRPr>
          </a:p>
          <a:p>
            <a:r>
              <a:rPr lang="fr-FR" dirty="0">
                <a:solidFill>
                  <a:srgbClr val="0000FF"/>
                </a:solidFill>
                <a:latin typeface="Times New Roman" panose="02020603050405020304" pitchFamily="18" charset="0"/>
                <a:ea typeface="Calibri" panose="020F0502020204030204" pitchFamily="34" charset="0"/>
              </a:rPr>
              <a:t>21 " les savoirs d'action étant définis en référence à des actions </a:t>
            </a:r>
            <a:r>
              <a:rPr lang="fr-FR" dirty="0" err="1">
                <a:solidFill>
                  <a:srgbClr val="0000FF"/>
                </a:solidFill>
                <a:latin typeface="Times New Roman" panose="02020603050405020304" pitchFamily="18" charset="0"/>
                <a:ea typeface="Calibri" panose="020F0502020204030204" pitchFamily="34" charset="0"/>
              </a:rPr>
              <a:t>passées,leurs</a:t>
            </a:r>
            <a:r>
              <a:rPr lang="fr-FR" dirty="0">
                <a:solidFill>
                  <a:srgbClr val="0000FF"/>
                </a:solidFill>
                <a:latin typeface="Times New Roman" panose="02020603050405020304" pitchFamily="18" charset="0"/>
                <a:ea typeface="Calibri" panose="020F0502020204030204" pitchFamily="34" charset="0"/>
              </a:rPr>
              <a:t> énoncés portent essentiellement sur des transformations intentionnelles possibles du monde. En revanche, les savoirs actionnables sont définis en référence à la destination de ces savoirs, aux problématiques qu'ils sont censés aider à affronter. De ce fait, des savoirs visant à procurer une meilleure compréhension de fonctionnements potentiels du monde sans visée transformative peuvent aussi apparaître à certains praticiens comme des savoirs actionnables"</a:t>
            </a:r>
            <a:endParaRPr lang="fr-FR" dirty="0">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24337002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ZoneTexte 12"/>
          <p:cNvSpPr txBox="1"/>
          <p:nvPr/>
        </p:nvSpPr>
        <p:spPr>
          <a:xfrm>
            <a:off x="2825496" y="5038344"/>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sp>
        <p:nvSpPr>
          <p:cNvPr id="44" name="ZoneTexte 43"/>
          <p:cNvSpPr txBox="1"/>
          <p:nvPr/>
        </p:nvSpPr>
        <p:spPr>
          <a:xfrm>
            <a:off x="5230368" y="1289304"/>
            <a:ext cx="232257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Les types de savoirs dans un verbatim</a:t>
            </a:r>
          </a:p>
        </p:txBody>
      </p:sp>
      <p:sp>
        <p:nvSpPr>
          <p:cNvPr id="2" name="Rectangle 1"/>
          <p:cNvSpPr/>
          <p:nvPr/>
        </p:nvSpPr>
        <p:spPr>
          <a:xfrm>
            <a:off x="960120" y="5404104"/>
            <a:ext cx="3392424" cy="6949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srgbClr val="FFFF00"/>
                </a:solidFill>
                <a:effectLst/>
                <a:uLnTx/>
                <a:uFillTx/>
                <a:latin typeface="Calibri" panose="020F0502020204030204"/>
                <a:ea typeface="+mn-ea"/>
                <a:cs typeface="+mn-cs"/>
              </a:rPr>
              <a:t>Savoirs Interpersonnels</a:t>
            </a:r>
          </a:p>
        </p:txBody>
      </p:sp>
      <p:sp>
        <p:nvSpPr>
          <p:cNvPr id="21" name="Rectangle 20"/>
          <p:cNvSpPr/>
          <p:nvPr/>
        </p:nvSpPr>
        <p:spPr>
          <a:xfrm>
            <a:off x="4843272" y="5428488"/>
            <a:ext cx="3392424" cy="6949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srgbClr val="FF0000"/>
                </a:solidFill>
                <a:effectLst/>
                <a:uLnTx/>
                <a:uFillTx/>
                <a:latin typeface="Calibri" panose="020F0502020204030204"/>
                <a:ea typeface="+mn-ea"/>
                <a:cs typeface="+mn-cs"/>
              </a:rPr>
              <a:t>Savoirs professionnels</a:t>
            </a:r>
          </a:p>
        </p:txBody>
      </p:sp>
      <p:sp>
        <p:nvSpPr>
          <p:cNvPr id="22" name="Rectangle 21"/>
          <p:cNvSpPr/>
          <p:nvPr/>
        </p:nvSpPr>
        <p:spPr>
          <a:xfrm>
            <a:off x="8717280" y="5471160"/>
            <a:ext cx="3392424" cy="6949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Savoirs Intra-personnel</a:t>
            </a:r>
          </a:p>
        </p:txBody>
      </p:sp>
    </p:spTree>
    <p:extLst>
      <p:ext uri="{BB962C8B-B14F-4D97-AF65-F5344CB8AC3E}">
        <p14:creationId xmlns:p14="http://schemas.microsoft.com/office/powerpoint/2010/main" val="28650069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ZoneTexte 14"/>
          <p:cNvSpPr txBox="1"/>
          <p:nvPr/>
        </p:nvSpPr>
        <p:spPr>
          <a:xfrm>
            <a:off x="5655447" y="3322320"/>
            <a:ext cx="1572768" cy="646331"/>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l’action</a:t>
            </a:r>
          </a:p>
        </p:txBody>
      </p:sp>
      <p:sp>
        <p:nvSpPr>
          <p:cNvPr id="16" name="ZoneTexte 15"/>
          <p:cNvSpPr txBox="1"/>
          <p:nvPr/>
        </p:nvSpPr>
        <p:spPr>
          <a:xfrm>
            <a:off x="8178252" y="4202020"/>
            <a:ext cx="1572768" cy="369332"/>
          </a:xfrm>
          <a:prstGeom prst="rect">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d’action</a:t>
            </a:r>
          </a:p>
        </p:txBody>
      </p:sp>
      <p:sp>
        <p:nvSpPr>
          <p:cNvPr id="29" name="ZoneTexte 28"/>
          <p:cNvSpPr txBox="1"/>
          <p:nvPr/>
        </p:nvSpPr>
        <p:spPr>
          <a:xfrm>
            <a:off x="5265303" y="4063687"/>
            <a:ext cx="2450592" cy="646331"/>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FF0000"/>
                </a:solidFill>
                <a:effectLst/>
                <a:uLnTx/>
                <a:uFillTx/>
                <a:latin typeface="Calibri" panose="020F0502020204030204"/>
                <a:ea typeface="+mn-ea"/>
                <a:cs typeface="+mn-cs"/>
              </a:rPr>
              <a:t>Savoir sur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FF0000"/>
                </a:solidFill>
                <a:effectLst/>
                <a:uLnTx/>
                <a:uFillTx/>
                <a:latin typeface="Calibri" panose="020F0502020204030204"/>
                <a:ea typeface="+mn-ea"/>
                <a:cs typeface="+mn-cs"/>
              </a:rPr>
              <a:t>Savoir sur l’Homme dans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srgbClr val="FFFF00"/>
                </a:solidFill>
                <a:effectLst/>
                <a:uLnTx/>
                <a:uFillTx/>
                <a:latin typeface="Calibri" panose="020F0502020204030204"/>
                <a:ea typeface="+mn-ea"/>
                <a:cs typeface="+mn-cs"/>
              </a:rPr>
              <a:t>Savoir sur l’interaction E/S</a:t>
            </a:r>
          </a:p>
        </p:txBody>
      </p:sp>
      <p:sp>
        <p:nvSpPr>
          <p:cNvPr id="13" name="ZoneTexte 12"/>
          <p:cNvSpPr txBox="1"/>
          <p:nvPr/>
        </p:nvSpPr>
        <p:spPr>
          <a:xfrm>
            <a:off x="2825496" y="5038344"/>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ZoneTexte 37"/>
          <p:cNvSpPr txBox="1"/>
          <p:nvPr/>
        </p:nvSpPr>
        <p:spPr>
          <a:xfrm>
            <a:off x="10222522" y="4101670"/>
            <a:ext cx="1652955" cy="52322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Savoir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 intra-personnel</a:t>
            </a:r>
          </a:p>
        </p:txBody>
      </p:sp>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sp>
        <p:nvSpPr>
          <p:cNvPr id="44" name="ZoneTexte 43"/>
          <p:cNvSpPr txBox="1"/>
          <p:nvPr/>
        </p:nvSpPr>
        <p:spPr>
          <a:xfrm>
            <a:off x="5230368" y="1289304"/>
            <a:ext cx="232257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Les types de savoirs dans un verbatim</a:t>
            </a:r>
          </a:p>
        </p:txBody>
      </p:sp>
      <p:sp>
        <p:nvSpPr>
          <p:cNvPr id="18" name="ZoneTexte 17"/>
          <p:cNvSpPr txBox="1"/>
          <p:nvPr/>
        </p:nvSpPr>
        <p:spPr>
          <a:xfrm>
            <a:off x="8440380" y="4720180"/>
            <a:ext cx="1087668" cy="307777"/>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Comment </a:t>
            </a:r>
          </a:p>
        </p:txBody>
      </p:sp>
      <p:sp>
        <p:nvSpPr>
          <p:cNvPr id="2" name="Rectangle 1"/>
          <p:cNvSpPr/>
          <p:nvPr/>
        </p:nvSpPr>
        <p:spPr>
          <a:xfrm>
            <a:off x="960120" y="5404104"/>
            <a:ext cx="3392424" cy="6949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rgbClr val="FFFF00"/>
                </a:solidFill>
              </a:rPr>
              <a:t>Savoirs Interpersonnels</a:t>
            </a:r>
          </a:p>
        </p:txBody>
      </p:sp>
      <p:sp>
        <p:nvSpPr>
          <p:cNvPr id="21" name="Rectangle 20"/>
          <p:cNvSpPr/>
          <p:nvPr/>
        </p:nvSpPr>
        <p:spPr>
          <a:xfrm>
            <a:off x="4843272" y="5428488"/>
            <a:ext cx="3392424" cy="6949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solidFill>
                  <a:srgbClr val="FF0000"/>
                </a:solidFill>
              </a:rPr>
              <a:t>Savoirs professionnels</a:t>
            </a:r>
          </a:p>
        </p:txBody>
      </p:sp>
      <p:sp>
        <p:nvSpPr>
          <p:cNvPr id="22" name="Rectangle 21"/>
          <p:cNvSpPr/>
          <p:nvPr/>
        </p:nvSpPr>
        <p:spPr>
          <a:xfrm>
            <a:off x="8717280" y="5471160"/>
            <a:ext cx="3392424" cy="6949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a:t>Savoirs Intra-personnel</a:t>
            </a:r>
          </a:p>
        </p:txBody>
      </p:sp>
      <p:sp>
        <p:nvSpPr>
          <p:cNvPr id="3" name="Flèche vers le bas 2"/>
          <p:cNvSpPr/>
          <p:nvPr/>
        </p:nvSpPr>
        <p:spPr>
          <a:xfrm>
            <a:off x="11036808" y="4873752"/>
            <a:ext cx="91440" cy="36576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4" name="Flèche vers le bas 23"/>
          <p:cNvSpPr/>
          <p:nvPr/>
        </p:nvSpPr>
        <p:spPr>
          <a:xfrm rot="2823254">
            <a:off x="8091008" y="4906762"/>
            <a:ext cx="108428" cy="443029"/>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rot="1039809">
            <a:off x="8409769" y="5096709"/>
            <a:ext cx="45719" cy="157276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0" name="Rectangle 29"/>
          <p:cNvSpPr/>
          <p:nvPr/>
        </p:nvSpPr>
        <p:spPr>
          <a:xfrm rot="5400000">
            <a:off x="5571560" y="4015002"/>
            <a:ext cx="45719" cy="5172088"/>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Flèche vers le haut 8"/>
          <p:cNvSpPr/>
          <p:nvPr/>
        </p:nvSpPr>
        <p:spPr>
          <a:xfrm>
            <a:off x="2971800" y="6199632"/>
            <a:ext cx="100584" cy="39319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3" name="Flèche vers le bas 32"/>
          <p:cNvSpPr/>
          <p:nvPr/>
        </p:nvSpPr>
        <p:spPr>
          <a:xfrm rot="7631879">
            <a:off x="9802991" y="4849551"/>
            <a:ext cx="108067" cy="622670"/>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0" name="Flèche à angle droit 9"/>
          <p:cNvSpPr/>
          <p:nvPr/>
        </p:nvSpPr>
        <p:spPr>
          <a:xfrm rot="10800000">
            <a:off x="6428232" y="2880360"/>
            <a:ext cx="4956048" cy="173736"/>
          </a:xfrm>
          <a:prstGeom prst="bentUp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1" name="Rectangle 10"/>
          <p:cNvSpPr/>
          <p:nvPr/>
        </p:nvSpPr>
        <p:spPr>
          <a:xfrm>
            <a:off x="11338560" y="2889504"/>
            <a:ext cx="45719" cy="1069848"/>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18951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1981200" y="4148328"/>
            <a:ext cx="128930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0" normalizeH="0" baseline="0" noProof="0" dirty="0">
                <a:ln>
                  <a:noFill/>
                </a:ln>
                <a:solidFill>
                  <a:prstClr val="black"/>
                </a:solidFill>
                <a:effectLst/>
                <a:uLnTx/>
                <a:uFillTx/>
                <a:latin typeface="Calibri" panose="020F0502020204030204"/>
                <a:ea typeface="+mn-ea"/>
                <a:cs typeface="+mn-cs"/>
              </a:rPr>
              <a:t>Type de savoirs issus de l’expérience</a:t>
            </a:r>
          </a:p>
        </p:txBody>
      </p:sp>
      <p:sp>
        <p:nvSpPr>
          <p:cNvPr id="12" name="ZoneTexte 11"/>
          <p:cNvSpPr txBox="1"/>
          <p:nvPr/>
        </p:nvSpPr>
        <p:spPr>
          <a:xfrm>
            <a:off x="3337560" y="406908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IE  sur les contexte</a:t>
            </a:r>
          </a:p>
        </p:txBody>
      </p:sp>
      <p:sp>
        <p:nvSpPr>
          <p:cNvPr id="14" name="ZoneTexte 13"/>
          <p:cNvSpPr txBox="1"/>
          <p:nvPr/>
        </p:nvSpPr>
        <p:spPr>
          <a:xfrm>
            <a:off x="137160" y="3691128"/>
            <a:ext cx="1636776" cy="64633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Philosophie convictions</a:t>
            </a:r>
          </a:p>
        </p:txBody>
      </p:sp>
      <p:sp>
        <p:nvSpPr>
          <p:cNvPr id="15" name="ZoneTexte 14"/>
          <p:cNvSpPr txBox="1"/>
          <p:nvPr/>
        </p:nvSpPr>
        <p:spPr>
          <a:xfrm>
            <a:off x="5655447" y="332232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IE sur l’action</a:t>
            </a:r>
          </a:p>
        </p:txBody>
      </p:sp>
      <p:sp>
        <p:nvSpPr>
          <p:cNvPr id="16" name="ZoneTexte 15"/>
          <p:cNvSpPr txBox="1"/>
          <p:nvPr/>
        </p:nvSpPr>
        <p:spPr>
          <a:xfrm>
            <a:off x="8178252" y="4202020"/>
            <a:ext cx="1797852" cy="36933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IE d’action</a:t>
            </a:r>
          </a:p>
        </p:txBody>
      </p:sp>
      <p:sp>
        <p:nvSpPr>
          <p:cNvPr id="29" name="ZoneTexte 28"/>
          <p:cNvSpPr txBox="1"/>
          <p:nvPr/>
        </p:nvSpPr>
        <p:spPr>
          <a:xfrm>
            <a:off x="5265303" y="4063687"/>
            <a:ext cx="2450592" cy="646331"/>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IE sur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IE sur l’Homme dans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IE sur l’interaction E/S</a:t>
            </a:r>
          </a:p>
        </p:txBody>
      </p:sp>
      <p:sp>
        <p:nvSpPr>
          <p:cNvPr id="33" name="ZoneTexte 32"/>
          <p:cNvSpPr txBox="1"/>
          <p:nvPr/>
        </p:nvSpPr>
        <p:spPr>
          <a:xfrm>
            <a:off x="137160" y="4447032"/>
            <a:ext cx="1639824" cy="83099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En particulier sur la Haute perf</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et l’</a:t>
            </a:r>
            <a:r>
              <a:rPr kumimoji="0" lang="fr-FR" sz="1200" b="0" i="0" u="none" strike="noStrike" kern="1200" cap="none" spc="0" normalizeH="0" baseline="0" noProof="0" dirty="0" err="1">
                <a:ln>
                  <a:noFill/>
                </a:ln>
                <a:solidFill>
                  <a:prstClr val="white"/>
                </a:solidFill>
                <a:effectLst/>
                <a:uLnTx/>
                <a:uFillTx/>
                <a:latin typeface="Calibri" panose="020F0502020204030204"/>
                <a:ea typeface="+mn-ea"/>
                <a:cs typeface="+mn-cs"/>
              </a:rPr>
              <a:t>athlèt</a:t>
            </a: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de haut niveau mais pas que …</a:t>
            </a:r>
          </a:p>
        </p:txBody>
      </p:sp>
      <p:sp>
        <p:nvSpPr>
          <p:cNvPr id="13" name="ZoneTexte 12"/>
          <p:cNvSpPr txBox="1"/>
          <p:nvPr/>
        </p:nvSpPr>
        <p:spPr>
          <a:xfrm>
            <a:off x="2825496" y="5038344"/>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ZoneTexte 37"/>
          <p:cNvSpPr txBox="1"/>
          <p:nvPr/>
        </p:nvSpPr>
        <p:spPr>
          <a:xfrm>
            <a:off x="10222522" y="4101670"/>
            <a:ext cx="1652955" cy="52322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Savoir IE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 intra-personnel</a:t>
            </a:r>
          </a:p>
        </p:txBody>
      </p:sp>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pic>
        <p:nvPicPr>
          <p:cNvPr id="45" name="Image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920" y="2923032"/>
            <a:ext cx="591312" cy="591312"/>
          </a:xfrm>
          <a:prstGeom prst="rect">
            <a:avLst/>
          </a:prstGeom>
        </p:spPr>
      </p:pic>
      <p:pic>
        <p:nvPicPr>
          <p:cNvPr id="47" name="Image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280648" y="4910328"/>
            <a:ext cx="768096" cy="768096"/>
          </a:xfrm>
          <a:prstGeom prst="rect">
            <a:avLst/>
          </a:prstGeom>
        </p:spPr>
      </p:pic>
      <p:sp>
        <p:nvSpPr>
          <p:cNvPr id="17" name="ZoneTexte 16"/>
          <p:cNvSpPr txBox="1"/>
          <p:nvPr/>
        </p:nvSpPr>
        <p:spPr>
          <a:xfrm>
            <a:off x="3243072" y="5638800"/>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rPr>
              <a:t>Produits de ses expériences, de ses réflexions, de ses échanges, de ses connaissances</a:t>
            </a:r>
          </a:p>
        </p:txBody>
      </p:sp>
      <p:sp>
        <p:nvSpPr>
          <p:cNvPr id="18" name="Flèche à angle droit 17"/>
          <p:cNvSpPr/>
          <p:nvPr/>
        </p:nvSpPr>
        <p:spPr>
          <a:xfrm>
            <a:off x="2945072" y="5015602"/>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lèche à angle droit 18"/>
          <p:cNvSpPr/>
          <p:nvPr/>
        </p:nvSpPr>
        <p:spPr>
          <a:xfrm>
            <a:off x="2350008" y="5012554"/>
            <a:ext cx="1957520"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lèche à angle droit 19"/>
          <p:cNvSpPr/>
          <p:nvPr/>
        </p:nvSpPr>
        <p:spPr>
          <a:xfrm>
            <a:off x="5621216" y="5021698"/>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lèche à angle droit 20"/>
          <p:cNvSpPr/>
          <p:nvPr/>
        </p:nvSpPr>
        <p:spPr>
          <a:xfrm>
            <a:off x="7465256" y="5027794"/>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Flèche gauche 1"/>
          <p:cNvSpPr/>
          <p:nvPr/>
        </p:nvSpPr>
        <p:spPr>
          <a:xfrm>
            <a:off x="1956816" y="5175504"/>
            <a:ext cx="969264" cy="128016"/>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p:cNvSpPr txBox="1"/>
          <p:nvPr/>
        </p:nvSpPr>
        <p:spPr>
          <a:xfrm>
            <a:off x="5230368" y="1289304"/>
            <a:ext cx="2322576" cy="646331"/>
          </a:xfrm>
          <a:prstGeom prst="rect">
            <a:avLst/>
          </a:prstGeom>
          <a:noFill/>
        </p:spPr>
        <p:txBody>
          <a:bodyPr wrap="square" rtlCol="0">
            <a:spAutoFit/>
          </a:bodyPr>
          <a:lstStyle/>
          <a:p>
            <a:pPr algn="ctr"/>
            <a:r>
              <a:rPr lang="fr-FR" b="1" dirty="0">
                <a:solidFill>
                  <a:srgbClr val="FF0000"/>
                </a:solidFill>
              </a:rPr>
              <a:t>Les types de savoirs dans un verbatim</a:t>
            </a:r>
          </a:p>
        </p:txBody>
      </p:sp>
      <p:pic>
        <p:nvPicPr>
          <p:cNvPr id="24" name="Imag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40824" y="5583936"/>
            <a:ext cx="768096" cy="768096"/>
          </a:xfrm>
          <a:prstGeom prst="rect">
            <a:avLst/>
          </a:prstGeom>
        </p:spPr>
      </p:pic>
    </p:spTree>
    <p:extLst>
      <p:ext uri="{BB962C8B-B14F-4D97-AF65-F5344CB8AC3E}">
        <p14:creationId xmlns:p14="http://schemas.microsoft.com/office/powerpoint/2010/main" val="42711066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ZoneTexte 4"/>
          <p:cNvSpPr txBox="1"/>
          <p:nvPr/>
        </p:nvSpPr>
        <p:spPr>
          <a:xfrm>
            <a:off x="1981200" y="4148328"/>
            <a:ext cx="128930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0" normalizeH="0" baseline="0" noProof="0" dirty="0">
                <a:ln>
                  <a:noFill/>
                </a:ln>
                <a:solidFill>
                  <a:prstClr val="black"/>
                </a:solidFill>
                <a:effectLst/>
                <a:uLnTx/>
                <a:uFillTx/>
                <a:latin typeface="Calibri" panose="020F0502020204030204"/>
                <a:ea typeface="+mn-ea"/>
                <a:cs typeface="+mn-cs"/>
              </a:rPr>
              <a:t>Type de savoirs issus de l’expérience</a:t>
            </a:r>
          </a:p>
        </p:txBody>
      </p:sp>
      <p:sp>
        <p:nvSpPr>
          <p:cNvPr id="12" name="ZoneTexte 11"/>
          <p:cNvSpPr txBox="1"/>
          <p:nvPr/>
        </p:nvSpPr>
        <p:spPr>
          <a:xfrm>
            <a:off x="3337560" y="406908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les contextes</a:t>
            </a:r>
          </a:p>
        </p:txBody>
      </p:sp>
      <p:sp>
        <p:nvSpPr>
          <p:cNvPr id="14" name="ZoneTexte 13"/>
          <p:cNvSpPr txBox="1"/>
          <p:nvPr/>
        </p:nvSpPr>
        <p:spPr>
          <a:xfrm>
            <a:off x="137160" y="3691128"/>
            <a:ext cx="1636776" cy="64633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Philosophie convictions</a:t>
            </a:r>
          </a:p>
        </p:txBody>
      </p:sp>
      <p:sp>
        <p:nvSpPr>
          <p:cNvPr id="15" name="ZoneTexte 14"/>
          <p:cNvSpPr txBox="1"/>
          <p:nvPr/>
        </p:nvSpPr>
        <p:spPr>
          <a:xfrm>
            <a:off x="5655447" y="332232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l’action</a:t>
            </a:r>
          </a:p>
        </p:txBody>
      </p:sp>
      <p:sp>
        <p:nvSpPr>
          <p:cNvPr id="16" name="ZoneTexte 15"/>
          <p:cNvSpPr txBox="1"/>
          <p:nvPr/>
        </p:nvSpPr>
        <p:spPr>
          <a:xfrm>
            <a:off x="8178252" y="4202020"/>
            <a:ext cx="1572768" cy="36933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d’action</a:t>
            </a:r>
          </a:p>
        </p:txBody>
      </p:sp>
      <p:sp>
        <p:nvSpPr>
          <p:cNvPr id="29" name="ZoneTexte 28"/>
          <p:cNvSpPr txBox="1"/>
          <p:nvPr/>
        </p:nvSpPr>
        <p:spPr>
          <a:xfrm>
            <a:off x="5265303" y="4063687"/>
            <a:ext cx="2450592" cy="646331"/>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l’Homme dans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l’interaction E/S</a:t>
            </a:r>
          </a:p>
        </p:txBody>
      </p:sp>
      <p:sp>
        <p:nvSpPr>
          <p:cNvPr id="33" name="ZoneTexte 32"/>
          <p:cNvSpPr txBox="1"/>
          <p:nvPr/>
        </p:nvSpPr>
        <p:spPr>
          <a:xfrm>
            <a:off x="137160" y="4447032"/>
            <a:ext cx="1639824" cy="83099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En particulier sur la Haute perf</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et l’</a:t>
            </a:r>
            <a:r>
              <a:rPr kumimoji="0" lang="fr-FR" sz="1200" b="0" i="0" u="none" strike="noStrike" kern="1200" cap="none" spc="0" normalizeH="0" baseline="0" noProof="0" dirty="0" err="1">
                <a:ln>
                  <a:noFill/>
                </a:ln>
                <a:solidFill>
                  <a:prstClr val="white"/>
                </a:solidFill>
                <a:effectLst/>
                <a:uLnTx/>
                <a:uFillTx/>
                <a:latin typeface="Calibri" panose="020F0502020204030204"/>
                <a:ea typeface="+mn-ea"/>
                <a:cs typeface="+mn-cs"/>
              </a:rPr>
              <a:t>athlèt</a:t>
            </a: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de haut niveau mais pas que …</a:t>
            </a:r>
          </a:p>
        </p:txBody>
      </p:sp>
      <p:sp>
        <p:nvSpPr>
          <p:cNvPr id="13" name="ZoneTexte 12"/>
          <p:cNvSpPr txBox="1"/>
          <p:nvPr/>
        </p:nvSpPr>
        <p:spPr>
          <a:xfrm>
            <a:off x="2825496" y="5038344"/>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ZoneTexte 37"/>
          <p:cNvSpPr txBox="1"/>
          <p:nvPr/>
        </p:nvSpPr>
        <p:spPr>
          <a:xfrm>
            <a:off x="10222522" y="4101670"/>
            <a:ext cx="1652955" cy="52322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Savoir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 intra-personnel</a:t>
            </a:r>
          </a:p>
        </p:txBody>
      </p:sp>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sp>
        <p:nvSpPr>
          <p:cNvPr id="44" name="ZoneTexte 43"/>
          <p:cNvSpPr txBox="1"/>
          <p:nvPr/>
        </p:nvSpPr>
        <p:spPr>
          <a:xfrm>
            <a:off x="9182100" y="189738"/>
            <a:ext cx="28293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rPr>
              <a:t>Les « utilités » </a:t>
            </a:r>
            <a:r>
              <a:rPr kumimoji="0" lang="fr-FR" sz="1800" b="1" i="0" u="none" strike="noStrike" kern="1200" cap="none" spc="0" normalizeH="0" noProof="0" dirty="0">
                <a:ln>
                  <a:noFill/>
                </a:ln>
                <a:solidFill>
                  <a:srgbClr val="FF0000"/>
                </a:solidFill>
                <a:effectLst/>
                <a:uLnTx/>
                <a:uFillTx/>
                <a:latin typeface="Calibri" panose="020F0502020204030204"/>
                <a:ea typeface="+mn-ea"/>
                <a:cs typeface="+mn-cs"/>
              </a:rPr>
              <a:t>des Savoirs pour les publics cibles</a:t>
            </a:r>
            <a:endParaRPr kumimoji="0" lang="fr-FR"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45" name="Image 4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22704" y="3489960"/>
            <a:ext cx="591312" cy="591312"/>
          </a:xfrm>
          <a:prstGeom prst="rect">
            <a:avLst/>
          </a:prstGeom>
        </p:spPr>
      </p:pic>
      <p:pic>
        <p:nvPicPr>
          <p:cNvPr id="47" name="Image 4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50880" y="6007608"/>
            <a:ext cx="768096" cy="768096"/>
          </a:xfrm>
          <a:prstGeom prst="rect">
            <a:avLst/>
          </a:prstGeom>
        </p:spPr>
      </p:pic>
      <p:sp>
        <p:nvSpPr>
          <p:cNvPr id="18" name="Flèche à angle droit 17"/>
          <p:cNvSpPr/>
          <p:nvPr/>
        </p:nvSpPr>
        <p:spPr>
          <a:xfrm>
            <a:off x="2945072" y="5015602"/>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lèche à angle droit 18"/>
          <p:cNvSpPr/>
          <p:nvPr/>
        </p:nvSpPr>
        <p:spPr>
          <a:xfrm>
            <a:off x="2350008" y="5012554"/>
            <a:ext cx="1957520"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lèche à angle droit 19"/>
          <p:cNvSpPr/>
          <p:nvPr/>
        </p:nvSpPr>
        <p:spPr>
          <a:xfrm>
            <a:off x="5621216" y="5021698"/>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lèche à angle droit 20"/>
          <p:cNvSpPr/>
          <p:nvPr/>
        </p:nvSpPr>
        <p:spPr>
          <a:xfrm>
            <a:off x="7465256" y="5027794"/>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Flèche gauche 1"/>
          <p:cNvSpPr/>
          <p:nvPr/>
        </p:nvSpPr>
        <p:spPr>
          <a:xfrm>
            <a:off x="1956816" y="5175504"/>
            <a:ext cx="969264" cy="128016"/>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ZoneTexte 21"/>
          <p:cNvSpPr txBox="1"/>
          <p:nvPr/>
        </p:nvSpPr>
        <p:spPr>
          <a:xfrm>
            <a:off x="3310128" y="905256"/>
            <a:ext cx="1673352" cy="95410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compréhension des contextes organisationnels, sociaux et culturels</a:t>
            </a:r>
          </a:p>
        </p:txBody>
      </p:sp>
      <p:sp>
        <p:nvSpPr>
          <p:cNvPr id="23" name="ZoneTexte 22"/>
          <p:cNvSpPr txBox="1"/>
          <p:nvPr/>
        </p:nvSpPr>
        <p:spPr>
          <a:xfrm>
            <a:off x="5106572" y="890485"/>
            <a:ext cx="1712976" cy="92333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Compréhension du réel de l’action</a:t>
            </a:r>
          </a:p>
        </p:txBody>
      </p:sp>
      <p:sp>
        <p:nvSpPr>
          <p:cNvPr id="24" name="ZoneTexte 23"/>
          <p:cNvSpPr txBox="1"/>
          <p:nvPr/>
        </p:nvSpPr>
        <p:spPr>
          <a:xfrm>
            <a:off x="6973824" y="1061173"/>
            <a:ext cx="1527048"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Source d’inspiration</a:t>
            </a:r>
          </a:p>
        </p:txBody>
      </p:sp>
      <p:sp>
        <p:nvSpPr>
          <p:cNvPr id="25" name="ZoneTexte 24"/>
          <p:cNvSpPr txBox="1"/>
          <p:nvPr/>
        </p:nvSpPr>
        <p:spPr>
          <a:xfrm>
            <a:off x="8647411" y="996697"/>
            <a:ext cx="1527048" cy="80021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 Bonne » pratique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0" normalizeH="0" baseline="0" noProof="0" dirty="0" err="1">
                <a:ln>
                  <a:noFill/>
                </a:ln>
                <a:solidFill>
                  <a:prstClr val="white"/>
                </a:solidFill>
                <a:effectLst/>
                <a:uLnTx/>
                <a:uFillTx/>
                <a:latin typeface="Calibri" panose="020F0502020204030204"/>
                <a:ea typeface="+mn-ea"/>
                <a:cs typeface="+mn-cs"/>
              </a:rPr>
              <a:t>régulable</a:t>
            </a:r>
            <a:endParaRPr kumimoji="0" lang="fr-FR" sz="1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ZoneTexte 25"/>
          <p:cNvSpPr txBox="1"/>
          <p:nvPr/>
        </p:nvSpPr>
        <p:spPr>
          <a:xfrm>
            <a:off x="198120" y="1341120"/>
            <a:ext cx="1527048"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Source de réflexion</a:t>
            </a:r>
          </a:p>
        </p:txBody>
      </p:sp>
      <p:sp>
        <p:nvSpPr>
          <p:cNvPr id="27" name="Flèche vers le haut 26"/>
          <p:cNvSpPr/>
          <p:nvPr/>
        </p:nvSpPr>
        <p:spPr>
          <a:xfrm>
            <a:off x="886968" y="2039112"/>
            <a:ext cx="182880" cy="149047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lèche vers le haut 27"/>
          <p:cNvSpPr/>
          <p:nvPr/>
        </p:nvSpPr>
        <p:spPr>
          <a:xfrm>
            <a:off x="4087368" y="1975104"/>
            <a:ext cx="210312" cy="185623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lèche vers le haut 29"/>
          <p:cNvSpPr/>
          <p:nvPr/>
        </p:nvSpPr>
        <p:spPr>
          <a:xfrm>
            <a:off x="5730474" y="2007694"/>
            <a:ext cx="201168" cy="1225296"/>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lèche vers le haut 30"/>
          <p:cNvSpPr/>
          <p:nvPr/>
        </p:nvSpPr>
        <p:spPr>
          <a:xfrm>
            <a:off x="9326412" y="1884132"/>
            <a:ext cx="201168" cy="1865376"/>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lèche droite 31"/>
          <p:cNvSpPr/>
          <p:nvPr/>
        </p:nvSpPr>
        <p:spPr>
          <a:xfrm rot="14475543">
            <a:off x="7335804" y="2732880"/>
            <a:ext cx="2128249" cy="163573"/>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Flèche droite 33"/>
          <p:cNvSpPr/>
          <p:nvPr/>
        </p:nvSpPr>
        <p:spPr>
          <a:xfrm rot="16837120">
            <a:off x="6549507" y="2472530"/>
            <a:ext cx="1264318" cy="188628"/>
          </a:xfrm>
          <a:prstGeom prst="rightArrow">
            <a:avLst/>
          </a:prstGeo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lin ang="135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ZoneTexte 34"/>
          <p:cNvSpPr txBox="1"/>
          <p:nvPr/>
        </p:nvSpPr>
        <p:spPr>
          <a:xfrm>
            <a:off x="10287235" y="1060705"/>
            <a:ext cx="1527048"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Ecologie de l’entraineur</a:t>
            </a:r>
          </a:p>
        </p:txBody>
      </p:sp>
      <p:sp>
        <p:nvSpPr>
          <p:cNvPr id="36" name="ZoneTexte 35"/>
          <p:cNvSpPr txBox="1"/>
          <p:nvPr/>
        </p:nvSpPr>
        <p:spPr>
          <a:xfrm>
            <a:off x="2551176" y="6181344"/>
            <a:ext cx="896112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black"/>
                </a:solidFill>
                <a:effectLst/>
                <a:uLnTx/>
                <a:uFillTx/>
                <a:latin typeface="Calibri" panose="020F0502020204030204"/>
                <a:ea typeface="+mn-ea"/>
                <a:cs typeface="+mn-cs"/>
              </a:rPr>
              <a:t>Cela reste des énoncés propositionnels qui peuvent devenir des savoirs par le dialogue</a:t>
            </a:r>
          </a:p>
        </p:txBody>
      </p:sp>
      <p:sp>
        <p:nvSpPr>
          <p:cNvPr id="37" name="ZoneTexte 36"/>
          <p:cNvSpPr txBox="1"/>
          <p:nvPr/>
        </p:nvSpPr>
        <p:spPr>
          <a:xfrm>
            <a:off x="91440" y="5376672"/>
            <a:ext cx="171907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black"/>
                </a:solidFill>
                <a:effectLst/>
                <a:uLnTx/>
                <a:uFillTx/>
                <a:latin typeface="Calibri" panose="020F0502020204030204"/>
                <a:ea typeface="+mn-ea"/>
                <a:cs typeface="+mn-cs"/>
              </a:rPr>
              <a:t>Impact l’activité des entraineurs</a:t>
            </a:r>
          </a:p>
        </p:txBody>
      </p:sp>
      <p:sp>
        <p:nvSpPr>
          <p:cNvPr id="48" name="Flèche vers le haut 47"/>
          <p:cNvSpPr/>
          <p:nvPr/>
        </p:nvSpPr>
        <p:spPr>
          <a:xfrm>
            <a:off x="10933176" y="1917192"/>
            <a:ext cx="210312" cy="185623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 name="ZoneTexte 50"/>
          <p:cNvSpPr txBox="1"/>
          <p:nvPr/>
        </p:nvSpPr>
        <p:spPr>
          <a:xfrm>
            <a:off x="3243072" y="5638800"/>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rPr>
              <a:t>Produits de ses expériences, de ses réflexions, de ses échanges, de ses connaissances</a:t>
            </a:r>
          </a:p>
        </p:txBody>
      </p:sp>
    </p:spTree>
    <p:extLst>
      <p:ext uri="{BB962C8B-B14F-4D97-AF65-F5344CB8AC3E}">
        <p14:creationId xmlns:p14="http://schemas.microsoft.com/office/powerpoint/2010/main" val="2068945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Flèche vers le haut 47"/>
          <p:cNvSpPr/>
          <p:nvPr/>
        </p:nvSpPr>
        <p:spPr>
          <a:xfrm>
            <a:off x="10933176" y="1917192"/>
            <a:ext cx="210312" cy="185623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ZoneTexte 4"/>
          <p:cNvSpPr txBox="1"/>
          <p:nvPr/>
        </p:nvSpPr>
        <p:spPr>
          <a:xfrm>
            <a:off x="1981200" y="4148328"/>
            <a:ext cx="128930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0" normalizeH="0" baseline="0" noProof="0" dirty="0">
                <a:ln>
                  <a:noFill/>
                </a:ln>
                <a:solidFill>
                  <a:prstClr val="black"/>
                </a:solidFill>
                <a:effectLst/>
                <a:uLnTx/>
                <a:uFillTx/>
                <a:latin typeface="Calibri" panose="020F0502020204030204"/>
                <a:ea typeface="+mn-ea"/>
                <a:cs typeface="+mn-cs"/>
              </a:rPr>
              <a:t>Type de savoirs issus de l’expérience</a:t>
            </a:r>
          </a:p>
        </p:txBody>
      </p:sp>
      <p:sp>
        <p:nvSpPr>
          <p:cNvPr id="12" name="ZoneTexte 11"/>
          <p:cNvSpPr txBox="1"/>
          <p:nvPr/>
        </p:nvSpPr>
        <p:spPr>
          <a:xfrm>
            <a:off x="3337560" y="406908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les contextes</a:t>
            </a:r>
          </a:p>
        </p:txBody>
      </p:sp>
      <p:sp>
        <p:nvSpPr>
          <p:cNvPr id="14" name="ZoneTexte 13"/>
          <p:cNvSpPr txBox="1"/>
          <p:nvPr/>
        </p:nvSpPr>
        <p:spPr>
          <a:xfrm>
            <a:off x="137160" y="3691128"/>
            <a:ext cx="1636776" cy="64633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Philosophie convictions</a:t>
            </a:r>
          </a:p>
        </p:txBody>
      </p:sp>
      <p:sp>
        <p:nvSpPr>
          <p:cNvPr id="15" name="ZoneTexte 14"/>
          <p:cNvSpPr txBox="1"/>
          <p:nvPr/>
        </p:nvSpPr>
        <p:spPr>
          <a:xfrm>
            <a:off x="5655447" y="332232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l’action</a:t>
            </a:r>
          </a:p>
        </p:txBody>
      </p:sp>
      <p:sp>
        <p:nvSpPr>
          <p:cNvPr id="16" name="ZoneTexte 15"/>
          <p:cNvSpPr txBox="1"/>
          <p:nvPr/>
        </p:nvSpPr>
        <p:spPr>
          <a:xfrm>
            <a:off x="8178252" y="4202020"/>
            <a:ext cx="1572768" cy="36933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d’action</a:t>
            </a:r>
          </a:p>
        </p:txBody>
      </p:sp>
      <p:sp>
        <p:nvSpPr>
          <p:cNvPr id="29" name="ZoneTexte 28"/>
          <p:cNvSpPr txBox="1"/>
          <p:nvPr/>
        </p:nvSpPr>
        <p:spPr>
          <a:xfrm>
            <a:off x="5265303" y="4063687"/>
            <a:ext cx="2450592" cy="646331"/>
          </a:xfrm>
          <a:prstGeom prst="rect">
            <a:avLst/>
          </a:prstGeom>
          <a:solidFill>
            <a:srgbClr val="002060"/>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l’Homme dans l’activité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Savoir sur l’interaction E/S</a:t>
            </a:r>
          </a:p>
        </p:txBody>
      </p:sp>
      <p:sp>
        <p:nvSpPr>
          <p:cNvPr id="33" name="ZoneTexte 32"/>
          <p:cNvSpPr txBox="1"/>
          <p:nvPr/>
        </p:nvSpPr>
        <p:spPr>
          <a:xfrm>
            <a:off x="137160" y="4447032"/>
            <a:ext cx="1639824" cy="830997"/>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En particulier sur la Haute perf</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et l’</a:t>
            </a:r>
            <a:r>
              <a:rPr kumimoji="0" lang="fr-FR" sz="1200" b="0" i="0" u="none" strike="noStrike" kern="1200" cap="none" spc="0" normalizeH="0" baseline="0" noProof="0" dirty="0" err="1">
                <a:ln>
                  <a:noFill/>
                </a:ln>
                <a:solidFill>
                  <a:prstClr val="white"/>
                </a:solidFill>
                <a:effectLst/>
                <a:uLnTx/>
                <a:uFillTx/>
                <a:latin typeface="Calibri" panose="020F0502020204030204"/>
                <a:ea typeface="+mn-ea"/>
                <a:cs typeface="+mn-cs"/>
              </a:rPr>
              <a:t>athlèt</a:t>
            </a:r>
            <a:r>
              <a:rPr kumimoji="0" lang="fr-FR" sz="1200" b="0" i="0" u="none" strike="noStrike" kern="1200" cap="none" spc="0" normalizeH="0" baseline="0" noProof="0" dirty="0">
                <a:ln>
                  <a:noFill/>
                </a:ln>
                <a:solidFill>
                  <a:prstClr val="white"/>
                </a:solidFill>
                <a:effectLst/>
                <a:uLnTx/>
                <a:uFillTx/>
                <a:latin typeface="Calibri" panose="020F0502020204030204"/>
                <a:ea typeface="+mn-ea"/>
                <a:cs typeface="+mn-cs"/>
              </a:rPr>
              <a:t> de haut niveau mais pas que …</a:t>
            </a:r>
          </a:p>
        </p:txBody>
      </p:sp>
      <p:sp>
        <p:nvSpPr>
          <p:cNvPr id="13" name="ZoneTexte 12"/>
          <p:cNvSpPr txBox="1"/>
          <p:nvPr/>
        </p:nvSpPr>
        <p:spPr>
          <a:xfrm>
            <a:off x="2825496" y="5038344"/>
            <a:ext cx="651967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fr-FR" sz="1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8" name="ZoneTexte 37"/>
          <p:cNvSpPr txBox="1"/>
          <p:nvPr/>
        </p:nvSpPr>
        <p:spPr>
          <a:xfrm>
            <a:off x="10222522" y="4101670"/>
            <a:ext cx="1652955" cy="52322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Savoir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 intra-personnel</a:t>
            </a:r>
          </a:p>
        </p:txBody>
      </p:sp>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sp>
        <p:nvSpPr>
          <p:cNvPr id="18" name="Flèche à angle droit 17"/>
          <p:cNvSpPr/>
          <p:nvPr/>
        </p:nvSpPr>
        <p:spPr>
          <a:xfrm>
            <a:off x="2945072" y="5015602"/>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lèche à angle droit 18"/>
          <p:cNvSpPr/>
          <p:nvPr/>
        </p:nvSpPr>
        <p:spPr>
          <a:xfrm>
            <a:off x="2350008" y="5012554"/>
            <a:ext cx="1957520"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0" name="Flèche à angle droit 19"/>
          <p:cNvSpPr/>
          <p:nvPr/>
        </p:nvSpPr>
        <p:spPr>
          <a:xfrm>
            <a:off x="5621216" y="5021698"/>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1" name="Flèche à angle droit 20"/>
          <p:cNvSpPr/>
          <p:nvPr/>
        </p:nvSpPr>
        <p:spPr>
          <a:xfrm>
            <a:off x="7465256" y="5027794"/>
            <a:ext cx="3578352" cy="260486"/>
          </a:xfrm>
          <a:prstGeom prst="ben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Flèche gauche 1"/>
          <p:cNvSpPr/>
          <p:nvPr/>
        </p:nvSpPr>
        <p:spPr>
          <a:xfrm>
            <a:off x="1956816" y="5175504"/>
            <a:ext cx="969264" cy="128016"/>
          </a:xfrm>
          <a:prstGeom prst="lef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ZoneTexte 21"/>
          <p:cNvSpPr txBox="1"/>
          <p:nvPr/>
        </p:nvSpPr>
        <p:spPr>
          <a:xfrm>
            <a:off x="3310128" y="905256"/>
            <a:ext cx="1673352" cy="95410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compréhension des contextes organisationnels, sociaux et culturels</a:t>
            </a:r>
          </a:p>
        </p:txBody>
      </p:sp>
      <p:sp>
        <p:nvSpPr>
          <p:cNvPr id="23" name="ZoneTexte 22"/>
          <p:cNvSpPr txBox="1"/>
          <p:nvPr/>
        </p:nvSpPr>
        <p:spPr>
          <a:xfrm>
            <a:off x="5106572" y="890485"/>
            <a:ext cx="1712976" cy="923330"/>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Compréhension du réel de l’action</a:t>
            </a:r>
          </a:p>
        </p:txBody>
      </p:sp>
      <p:sp>
        <p:nvSpPr>
          <p:cNvPr id="24" name="ZoneTexte 23"/>
          <p:cNvSpPr txBox="1"/>
          <p:nvPr/>
        </p:nvSpPr>
        <p:spPr>
          <a:xfrm>
            <a:off x="6973824" y="1061173"/>
            <a:ext cx="1527048"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Source d’inspiration</a:t>
            </a:r>
          </a:p>
        </p:txBody>
      </p:sp>
      <p:sp>
        <p:nvSpPr>
          <p:cNvPr id="26" name="ZoneTexte 25"/>
          <p:cNvSpPr txBox="1"/>
          <p:nvPr/>
        </p:nvSpPr>
        <p:spPr>
          <a:xfrm>
            <a:off x="198120" y="1341120"/>
            <a:ext cx="1527048"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Activité de l’entraineur</a:t>
            </a:r>
          </a:p>
        </p:txBody>
      </p:sp>
      <p:sp>
        <p:nvSpPr>
          <p:cNvPr id="27" name="Flèche vers le haut 26"/>
          <p:cNvSpPr/>
          <p:nvPr/>
        </p:nvSpPr>
        <p:spPr>
          <a:xfrm>
            <a:off x="886968" y="2039112"/>
            <a:ext cx="182880" cy="149047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Flèche vers le haut 27"/>
          <p:cNvSpPr/>
          <p:nvPr/>
        </p:nvSpPr>
        <p:spPr>
          <a:xfrm>
            <a:off x="4087368" y="1975104"/>
            <a:ext cx="210312" cy="1856232"/>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Flèche vers le haut 29"/>
          <p:cNvSpPr/>
          <p:nvPr/>
        </p:nvSpPr>
        <p:spPr>
          <a:xfrm>
            <a:off x="5730474" y="2007694"/>
            <a:ext cx="201168" cy="1225296"/>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Flèche vers le haut 30"/>
          <p:cNvSpPr/>
          <p:nvPr/>
        </p:nvSpPr>
        <p:spPr>
          <a:xfrm>
            <a:off x="9326412" y="1884132"/>
            <a:ext cx="201168" cy="1865376"/>
          </a:xfrm>
          <a:prstGeom prst="up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Flèche droite 31"/>
          <p:cNvSpPr/>
          <p:nvPr/>
        </p:nvSpPr>
        <p:spPr>
          <a:xfrm rot="14475543">
            <a:off x="7335804" y="2732880"/>
            <a:ext cx="2128249" cy="163573"/>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Flèche droite 33"/>
          <p:cNvSpPr/>
          <p:nvPr/>
        </p:nvSpPr>
        <p:spPr>
          <a:xfrm rot="16837120">
            <a:off x="6549507" y="2472530"/>
            <a:ext cx="1264318" cy="188628"/>
          </a:xfrm>
          <a:prstGeom prst="rightArrow">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ZoneTexte 34"/>
          <p:cNvSpPr txBox="1"/>
          <p:nvPr/>
        </p:nvSpPr>
        <p:spPr>
          <a:xfrm>
            <a:off x="10287235" y="1060705"/>
            <a:ext cx="1527048" cy="646331"/>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Ecologie de l’entraineur</a:t>
            </a:r>
          </a:p>
        </p:txBody>
      </p:sp>
      <p:sp>
        <p:nvSpPr>
          <p:cNvPr id="36" name="ZoneTexte 35"/>
          <p:cNvSpPr txBox="1"/>
          <p:nvPr/>
        </p:nvSpPr>
        <p:spPr>
          <a:xfrm>
            <a:off x="3331464" y="2203704"/>
            <a:ext cx="8961120"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black"/>
                </a:solidFill>
                <a:effectLst/>
                <a:uLnTx/>
                <a:uFillTx/>
                <a:latin typeface="Calibri" panose="020F0502020204030204"/>
                <a:ea typeface="+mn-ea"/>
                <a:cs typeface="+mn-cs"/>
              </a:rPr>
              <a:t>Cela reste des énoncés propositionnels qui peuvent devenir des savoirs par le dialogue</a:t>
            </a:r>
          </a:p>
        </p:txBody>
      </p:sp>
      <p:sp>
        <p:nvSpPr>
          <p:cNvPr id="40" name="ZoneTexte 39"/>
          <p:cNvSpPr txBox="1"/>
          <p:nvPr/>
        </p:nvSpPr>
        <p:spPr>
          <a:xfrm>
            <a:off x="554033" y="5897411"/>
            <a:ext cx="1435608" cy="36933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trace</a:t>
            </a:r>
          </a:p>
        </p:txBody>
      </p:sp>
      <p:sp>
        <p:nvSpPr>
          <p:cNvPr id="50" name="ZoneTexte 49"/>
          <p:cNvSpPr txBox="1"/>
          <p:nvPr/>
        </p:nvSpPr>
        <p:spPr>
          <a:xfrm>
            <a:off x="2290220" y="5753217"/>
            <a:ext cx="1557528"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hypothétique</a:t>
            </a:r>
          </a:p>
        </p:txBody>
      </p:sp>
      <p:sp>
        <p:nvSpPr>
          <p:cNvPr id="52" name="ZoneTexte 51"/>
          <p:cNvSpPr txBox="1"/>
          <p:nvPr/>
        </p:nvSpPr>
        <p:spPr>
          <a:xfrm>
            <a:off x="6239256" y="5763768"/>
            <a:ext cx="1688592"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contextualisée</a:t>
            </a:r>
          </a:p>
        </p:txBody>
      </p:sp>
      <p:sp>
        <p:nvSpPr>
          <p:cNvPr id="53" name="ZoneTexte 52"/>
          <p:cNvSpPr txBox="1"/>
          <p:nvPr/>
        </p:nvSpPr>
        <p:spPr>
          <a:xfrm>
            <a:off x="4137073" y="5756734"/>
            <a:ext cx="177393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non contextualisée</a:t>
            </a:r>
          </a:p>
        </p:txBody>
      </p:sp>
      <p:sp>
        <p:nvSpPr>
          <p:cNvPr id="54" name="ZoneTexte 53"/>
          <p:cNvSpPr txBox="1"/>
          <p:nvPr/>
        </p:nvSpPr>
        <p:spPr>
          <a:xfrm>
            <a:off x="8114245" y="5771505"/>
            <a:ext cx="177393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fr-FR" dirty="0"/>
              <a:t>Proposition théorisée</a:t>
            </a:r>
          </a:p>
        </p:txBody>
      </p:sp>
      <p:sp>
        <p:nvSpPr>
          <p:cNvPr id="55" name="ZoneTexte 54"/>
          <p:cNvSpPr txBox="1"/>
          <p:nvPr/>
        </p:nvSpPr>
        <p:spPr>
          <a:xfrm>
            <a:off x="10040581" y="5768457"/>
            <a:ext cx="1773936" cy="64633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wrap="square" rtlCol="0" anchor="t">
            <a:spAutoFit/>
          </a:bodyPr>
          <a:lstStyle/>
          <a:p>
            <a:pPr algn="ctr"/>
            <a:endParaRPr lang="fr-FR" dirty="0"/>
          </a:p>
          <a:p>
            <a:pPr algn="ctr"/>
            <a:r>
              <a:rPr lang="fr-FR" dirty="0"/>
              <a:t>?????</a:t>
            </a:r>
          </a:p>
        </p:txBody>
      </p:sp>
      <p:sp>
        <p:nvSpPr>
          <p:cNvPr id="56" name="Flèche droite 55"/>
          <p:cNvSpPr/>
          <p:nvPr/>
        </p:nvSpPr>
        <p:spPr>
          <a:xfrm>
            <a:off x="722376" y="6483096"/>
            <a:ext cx="11164824" cy="20116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6" name="ZoneTexte 65"/>
          <p:cNvSpPr txBox="1"/>
          <p:nvPr/>
        </p:nvSpPr>
        <p:spPr>
          <a:xfrm>
            <a:off x="8647411" y="996697"/>
            <a:ext cx="1527048" cy="800219"/>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 Bonne » pratique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000" b="0" i="0" u="none" strike="noStrike" kern="1200" cap="none" spc="0" normalizeH="0" baseline="0" noProof="0" dirty="0" err="1">
                <a:ln>
                  <a:noFill/>
                </a:ln>
                <a:solidFill>
                  <a:prstClr val="white"/>
                </a:solidFill>
                <a:effectLst/>
                <a:uLnTx/>
                <a:uFillTx/>
                <a:latin typeface="Calibri" panose="020F0502020204030204"/>
                <a:ea typeface="+mn-ea"/>
                <a:cs typeface="+mn-cs"/>
              </a:rPr>
              <a:t>régulable</a:t>
            </a:r>
            <a:endParaRPr kumimoji="0" lang="fr-FR" sz="10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013558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Image 4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9575" y="323850"/>
            <a:ext cx="861441" cy="1010467"/>
          </a:xfrm>
          <a:prstGeom prst="rect">
            <a:avLst/>
          </a:prstGeom>
        </p:spPr>
      </p:pic>
      <p:sp>
        <p:nvSpPr>
          <p:cNvPr id="43" name="Rectangle 42"/>
          <p:cNvSpPr/>
          <p:nvPr/>
        </p:nvSpPr>
        <p:spPr>
          <a:xfrm>
            <a:off x="3221577" y="399547"/>
            <a:ext cx="5870518" cy="26161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100" b="1" i="0" u="none" strike="noStrike" kern="1200" cap="small"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mn-cs"/>
              </a:rPr>
              <a:t>« comment traiter des données retranscrites d’un interview pour dégager des savoirs d’expérience » </a:t>
            </a:r>
            <a:endParaRPr kumimoji="0" lang="fr-FR" sz="1800" b="1" i="0" u="none" strike="noStrike" kern="1200" cap="small" spc="0" normalizeH="0" baseline="0" noProof="0" dirty="0">
              <a:ln>
                <a:noFill/>
              </a:ln>
              <a:solidFill>
                <a:prstClr val="black"/>
              </a:solidFill>
              <a:effectLst/>
              <a:uLnTx/>
              <a:uFillTx/>
              <a:latin typeface="Calibri" panose="020F0502020204030204"/>
              <a:ea typeface="+mn-ea"/>
              <a:cs typeface="+mn-cs"/>
            </a:endParaRPr>
          </a:p>
        </p:txBody>
      </p:sp>
      <p:sp>
        <p:nvSpPr>
          <p:cNvPr id="23" name="Rectangle 22"/>
          <p:cNvSpPr/>
          <p:nvPr/>
        </p:nvSpPr>
        <p:spPr>
          <a:xfrm>
            <a:off x="484633" y="2322577"/>
            <a:ext cx="5038344" cy="307777"/>
          </a:xfrm>
          <a:prstGeom prst="rect">
            <a:avLst/>
          </a:prstGeom>
        </p:spPr>
        <p:txBody>
          <a:bodyPr wrap="square">
            <a:spAutoFit/>
          </a:bodyPr>
          <a:lstStyle/>
          <a:p>
            <a:pPr marL="0" marR="0" lvl="0" indent="0" algn="ctr" defTabSz="457200" eaLnBrk="1" fontAlgn="auto" latinLnBrk="0" hangingPunct="1">
              <a:lnSpc>
                <a:spcPct val="100000"/>
              </a:lnSpc>
              <a:spcBef>
                <a:spcPts val="0"/>
              </a:spcBef>
              <a:spcAft>
                <a:spcPts val="0"/>
              </a:spcAft>
              <a:buClrTx/>
              <a:buSzTx/>
              <a:buFontTx/>
              <a:buNone/>
              <a:tabLst/>
              <a:defRPr/>
            </a:pPr>
            <a:r>
              <a:rPr kumimoji="0" lang="fr-FR" sz="1400" b="1" i="0" u="none" strike="noStrike" kern="0" cap="none" spc="0" normalizeH="0" baseline="0" noProof="0" dirty="0">
                <a:ln>
                  <a:noFill/>
                </a:ln>
                <a:solidFill>
                  <a:srgbClr val="FF0000"/>
                </a:solidFill>
                <a:effectLst/>
                <a:uLnTx/>
                <a:uFillTx/>
              </a:rPr>
              <a:t>UTILES</a:t>
            </a:r>
            <a:r>
              <a:rPr kumimoji="0" lang="fr-FR" sz="1400" b="0" i="0" u="none" strike="noStrike" kern="0" cap="none" spc="0" normalizeH="0" baseline="0" noProof="0" dirty="0">
                <a:ln>
                  <a:noFill/>
                </a:ln>
                <a:solidFill>
                  <a:prstClr val="black"/>
                </a:solidFill>
                <a:effectLst/>
                <a:uLnTx/>
                <a:uFillTx/>
              </a:rPr>
              <a:t> A D’AUTRES</a:t>
            </a:r>
          </a:p>
        </p:txBody>
      </p:sp>
      <p:sp>
        <p:nvSpPr>
          <p:cNvPr id="25" name="Rectangle 24"/>
          <p:cNvSpPr/>
          <p:nvPr/>
        </p:nvSpPr>
        <p:spPr>
          <a:xfrm>
            <a:off x="247511" y="3300980"/>
            <a:ext cx="2349386" cy="738664"/>
          </a:xfrm>
          <a:prstGeom prst="rect">
            <a:avLst/>
          </a:prstGeom>
        </p:spPr>
        <p:txBody>
          <a:bodyPr wrap="square">
            <a:spAutoFit/>
          </a:bodyPr>
          <a:lstStyle/>
          <a:p>
            <a:pPr lvl="0" algn="ctr"/>
            <a:r>
              <a:rPr lang="fr-FR" sz="1400" dirty="0">
                <a:solidFill>
                  <a:prstClr val="black"/>
                </a:solidFill>
              </a:rPr>
              <a:t>DES </a:t>
            </a:r>
            <a:r>
              <a:rPr lang="fr-FR" sz="1400" b="1" dirty="0">
                <a:solidFill>
                  <a:prstClr val="black"/>
                </a:solidFill>
              </a:rPr>
              <a:t>PERSONNES </a:t>
            </a:r>
          </a:p>
          <a:p>
            <a:pPr lvl="0" algn="ctr"/>
            <a:r>
              <a:rPr lang="fr-FR" sz="1400" b="1" dirty="0">
                <a:solidFill>
                  <a:prstClr val="black"/>
                </a:solidFill>
              </a:rPr>
              <a:t>PORTEUSES D’EXPERIENCE</a:t>
            </a:r>
          </a:p>
          <a:p>
            <a:pPr lvl="0" algn="ctr"/>
            <a:r>
              <a:rPr lang="fr-FR" sz="1400" b="1" dirty="0">
                <a:solidFill>
                  <a:prstClr val="black"/>
                </a:solidFill>
              </a:rPr>
              <a:t>(Ilots de d’expertise)</a:t>
            </a:r>
          </a:p>
        </p:txBody>
      </p:sp>
      <p:pic>
        <p:nvPicPr>
          <p:cNvPr id="26" name="Image 2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0237" y="4501642"/>
            <a:ext cx="1186586" cy="1186586"/>
          </a:xfrm>
          <a:prstGeom prst="rect">
            <a:avLst/>
          </a:prstGeom>
        </p:spPr>
      </p:pic>
      <p:pic>
        <p:nvPicPr>
          <p:cNvPr id="27" name="Image 2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623201" y="4375589"/>
            <a:ext cx="1152311" cy="1152311"/>
          </a:xfrm>
          <a:prstGeom prst="rect">
            <a:avLst/>
          </a:prstGeom>
        </p:spPr>
      </p:pic>
      <p:sp>
        <p:nvSpPr>
          <p:cNvPr id="28" name="Rectangle 27"/>
          <p:cNvSpPr/>
          <p:nvPr/>
        </p:nvSpPr>
        <p:spPr>
          <a:xfrm>
            <a:off x="3230717" y="3430119"/>
            <a:ext cx="2191675" cy="307777"/>
          </a:xfrm>
          <a:prstGeom prst="rect">
            <a:avLst/>
          </a:prstGeom>
        </p:spPr>
        <p:txBody>
          <a:bodyPr wrap="square">
            <a:spAutoFit/>
          </a:bodyPr>
          <a:lstStyle/>
          <a:p>
            <a:r>
              <a:rPr lang="fr-FR" sz="1400" dirty="0">
                <a:solidFill>
                  <a:prstClr val="black"/>
                </a:solidFill>
              </a:rPr>
              <a:t>DU OU DES </a:t>
            </a:r>
            <a:r>
              <a:rPr lang="fr-FR" sz="1400" b="1" dirty="0">
                <a:solidFill>
                  <a:prstClr val="black"/>
                </a:solidFill>
              </a:rPr>
              <a:t>PUBLICS CIBLES</a:t>
            </a:r>
            <a:endParaRPr lang="fr-FR" sz="1400" dirty="0"/>
          </a:p>
        </p:txBody>
      </p:sp>
      <p:sp>
        <p:nvSpPr>
          <p:cNvPr id="34" name="ZoneTexte 33"/>
          <p:cNvSpPr txBox="1"/>
          <p:nvPr/>
        </p:nvSpPr>
        <p:spPr>
          <a:xfrm>
            <a:off x="9180576" y="2514600"/>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les contextes</a:t>
            </a:r>
          </a:p>
        </p:txBody>
      </p:sp>
      <p:sp>
        <p:nvSpPr>
          <p:cNvPr id="35" name="ZoneTexte 34"/>
          <p:cNvSpPr txBox="1"/>
          <p:nvPr/>
        </p:nvSpPr>
        <p:spPr>
          <a:xfrm>
            <a:off x="9185031" y="3258312"/>
            <a:ext cx="1572768" cy="646331"/>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sur l’action</a:t>
            </a:r>
          </a:p>
        </p:txBody>
      </p:sp>
      <p:sp>
        <p:nvSpPr>
          <p:cNvPr id="36" name="ZoneTexte 35"/>
          <p:cNvSpPr txBox="1"/>
          <p:nvPr/>
        </p:nvSpPr>
        <p:spPr>
          <a:xfrm>
            <a:off x="9193236" y="4009996"/>
            <a:ext cx="1572768" cy="369332"/>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Savoir d’action</a:t>
            </a:r>
          </a:p>
        </p:txBody>
      </p:sp>
      <p:sp>
        <p:nvSpPr>
          <p:cNvPr id="37" name="ZoneTexte 36"/>
          <p:cNvSpPr txBox="1"/>
          <p:nvPr/>
        </p:nvSpPr>
        <p:spPr>
          <a:xfrm>
            <a:off x="9161818" y="4458286"/>
            <a:ext cx="1652955" cy="523220"/>
          </a:xfrm>
          <a:prstGeom prst="rect">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Savoir</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400" b="0" i="0" u="none" strike="noStrike" kern="1200" cap="none" spc="0" normalizeH="0" baseline="0" noProof="0" dirty="0">
                <a:ln>
                  <a:noFill/>
                </a:ln>
                <a:solidFill>
                  <a:prstClr val="white"/>
                </a:solidFill>
                <a:effectLst/>
                <a:uLnTx/>
                <a:uFillTx/>
                <a:latin typeface="Calibri" panose="020F0502020204030204"/>
                <a:ea typeface="+mn-ea"/>
                <a:cs typeface="+mn-cs"/>
              </a:rPr>
              <a:t> intra-personnel</a:t>
            </a:r>
          </a:p>
        </p:txBody>
      </p:sp>
      <p:sp>
        <p:nvSpPr>
          <p:cNvPr id="39" name="ZoneTexte 38"/>
          <p:cNvSpPr txBox="1"/>
          <p:nvPr/>
        </p:nvSpPr>
        <p:spPr>
          <a:xfrm>
            <a:off x="9134856" y="1807464"/>
            <a:ext cx="1636776" cy="64633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fr-FR" sz="1800" b="0" i="0" u="none" strike="noStrike" kern="1200" cap="none" spc="0" normalizeH="0" baseline="0" noProof="0" dirty="0">
                <a:ln>
                  <a:noFill/>
                </a:ln>
                <a:solidFill>
                  <a:prstClr val="white"/>
                </a:solidFill>
                <a:effectLst/>
                <a:uLnTx/>
                <a:uFillTx/>
                <a:latin typeface="Calibri" panose="020F0502020204030204"/>
                <a:ea typeface="+mn-ea"/>
                <a:cs typeface="+mn-cs"/>
              </a:rPr>
              <a:t>Philosophie convictions</a:t>
            </a:r>
          </a:p>
        </p:txBody>
      </p:sp>
      <p:pic>
        <p:nvPicPr>
          <p:cNvPr id="40" name="Image 3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61704" y="5166360"/>
            <a:ext cx="1865376" cy="1540654"/>
          </a:xfrm>
          <a:prstGeom prst="rect">
            <a:avLst/>
          </a:prstGeom>
        </p:spPr>
      </p:pic>
      <p:sp>
        <p:nvSpPr>
          <p:cNvPr id="4" name="Double flèche horizontale 3"/>
          <p:cNvSpPr/>
          <p:nvPr/>
        </p:nvSpPr>
        <p:spPr>
          <a:xfrm rot="19118997">
            <a:off x="1649283" y="2907904"/>
            <a:ext cx="585216" cy="6229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Double flèche horizontale 40"/>
          <p:cNvSpPr/>
          <p:nvPr/>
        </p:nvSpPr>
        <p:spPr>
          <a:xfrm rot="2700648">
            <a:off x="3575618" y="2968865"/>
            <a:ext cx="585216" cy="62299"/>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7" name="ZoneTexte 16"/>
          <p:cNvSpPr txBox="1"/>
          <p:nvPr/>
        </p:nvSpPr>
        <p:spPr>
          <a:xfrm>
            <a:off x="7256061" y="5603829"/>
            <a:ext cx="2076450" cy="830997"/>
          </a:xfrm>
          <a:prstGeom prst="rect">
            <a:avLst/>
          </a:prstGeom>
          <a:noFill/>
        </p:spPr>
        <p:txBody>
          <a:bodyPr wrap="square" rtlCol="0">
            <a:spAutoFit/>
          </a:bodyPr>
          <a:lstStyle/>
          <a:p>
            <a:r>
              <a:rPr lang="fr-FR" sz="1200" dirty="0"/>
              <a:t>Lorsqu’un énoncé présente plusieurs types de savoirs, notre hypothèse est que cet énoncé est remarquable</a:t>
            </a:r>
          </a:p>
        </p:txBody>
      </p:sp>
      <p:sp>
        <p:nvSpPr>
          <p:cNvPr id="2" name="ZoneTexte 1"/>
          <p:cNvSpPr txBox="1"/>
          <p:nvPr/>
        </p:nvSpPr>
        <p:spPr>
          <a:xfrm>
            <a:off x="5268035" y="1105469"/>
            <a:ext cx="1897040" cy="923330"/>
          </a:xfrm>
          <a:prstGeom prst="rect">
            <a:avLst/>
          </a:prstGeom>
          <a:noFill/>
        </p:spPr>
        <p:txBody>
          <a:bodyPr wrap="square" rtlCol="0">
            <a:spAutoFit/>
          </a:bodyPr>
          <a:lstStyle/>
          <a:p>
            <a:r>
              <a:rPr lang="fr-FR" b="1" dirty="0"/>
              <a:t>2 IDEES CLES POUR ENTRER DANS L’ACTION</a:t>
            </a:r>
          </a:p>
        </p:txBody>
      </p:sp>
    </p:spTree>
    <p:extLst>
      <p:ext uri="{BB962C8B-B14F-4D97-AF65-F5344CB8AC3E}">
        <p14:creationId xmlns:p14="http://schemas.microsoft.com/office/powerpoint/2010/main" val="1416677021"/>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nsep PPT">
  <a:themeElements>
    <a:clrScheme name="Bureau">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Bureau">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ureau">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923F7FB0B35314448979E49463DD76AA" ma:contentTypeVersion="12" ma:contentTypeDescription="Crée un document." ma:contentTypeScope="" ma:versionID="3962acdd69b588970f9ba5a90ee18511">
  <xsd:schema xmlns:xsd="http://www.w3.org/2001/XMLSchema" xmlns:xs="http://www.w3.org/2001/XMLSchema" xmlns:p="http://schemas.microsoft.com/office/2006/metadata/properties" xmlns:ns2="be0d609b-c2d0-46ff-972b-792ec97a8883" xmlns:ns3="b6de25b2-9d14-435f-b989-0292ad57b39c" targetNamespace="http://schemas.microsoft.com/office/2006/metadata/properties" ma:root="true" ma:fieldsID="b0d8692868d55d4c7ef4de59b62da464" ns2:_="" ns3:_="">
    <xsd:import namespace="be0d609b-c2d0-46ff-972b-792ec97a8883"/>
    <xsd:import namespace="b6de25b2-9d14-435f-b989-0292ad57b39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LengthInSeconds" minOccurs="0"/>
                <xsd:element ref="ns2:MediaServiceAutoKeyPoints" minOccurs="0"/>
                <xsd:element ref="ns2:MediaServiceKeyPoints" minOccurs="0"/>
                <xsd:element ref="ns3:SharedWithUsers" minOccurs="0"/>
                <xsd:element ref="ns3:SharedWithDetails" minOccurs="0"/>
                <xsd:element ref="ns2:MediaServiceObjectDetectorVersion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e0d609b-c2d0-46ff-972b-792ec97a88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6de25b2-9d14-435f-b989-0292ad57b39c" elementFormDefault="qualified">
    <xsd:import namespace="http://schemas.microsoft.com/office/2006/documentManagement/types"/>
    <xsd:import namespace="http://schemas.microsoft.com/office/infopath/2007/PartnerControls"/>
    <xsd:element name="SharedWithUsers" ma:index="15" nillable="true" ma:displayName="Partagé avec"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Partagé avec dé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C0E9FF6C-C396-4149-8D0E-9596E291F6E9}">
  <ds:schemaRefs>
    <ds:schemaRef ds:uri="http://schemas.microsoft.com/sharepoint/v3/contenttype/forms"/>
  </ds:schemaRefs>
</ds:datastoreItem>
</file>

<file path=customXml/itemProps2.xml><?xml version="1.0" encoding="utf-8"?>
<ds:datastoreItem xmlns:ds="http://schemas.openxmlformats.org/officeDocument/2006/customXml" ds:itemID="{F121973D-2DB3-4092-A28B-9E3EE51EDF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e0d609b-c2d0-46ff-972b-792ec97a8883"/>
    <ds:schemaRef ds:uri="b6de25b2-9d14-435f-b989-0292ad57b3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3F388294-3723-4D89-91EE-270EF37DED30}">
  <ds:schemaRefs>
    <ds:schemaRef ds:uri="http://purl.org/dc/elements/1.1/"/>
    <ds:schemaRef ds:uri="http://purl.org/dc/dcmitype/"/>
    <ds:schemaRef ds:uri="http://schemas.microsoft.com/office/2006/documentManagement/types"/>
    <ds:schemaRef ds:uri="http://purl.org/dc/terms/"/>
    <ds:schemaRef ds:uri="b6de25b2-9d14-435f-b989-0292ad57b39c"/>
    <ds:schemaRef ds:uri="http://schemas.openxmlformats.org/package/2006/metadata/core-properties"/>
    <ds:schemaRef ds:uri="http://www.w3.org/XML/1998/namespace"/>
    <ds:schemaRef ds:uri="be0d609b-c2d0-46ff-972b-792ec97a8883"/>
    <ds:schemaRef ds:uri="http://schemas.microsoft.com/office/infopath/2007/PartnerControls"/>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otalTime>733</TotalTime>
  <Words>1683</Words>
  <Application>Microsoft Office PowerPoint</Application>
  <PresentationFormat>Grand écran</PresentationFormat>
  <Paragraphs>171</Paragraphs>
  <Slides>16</Slides>
  <Notes>1</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16</vt:i4>
      </vt:variant>
    </vt:vector>
  </HeadingPairs>
  <TitlesOfParts>
    <vt:vector size="24" baseType="lpstr">
      <vt:lpstr>Arial</vt:lpstr>
      <vt:lpstr>Calibri</vt:lpstr>
      <vt:lpstr>Calibri Light</vt:lpstr>
      <vt:lpstr>Century Gothic</vt:lpstr>
      <vt:lpstr>Segoe UI</vt:lpstr>
      <vt:lpstr>Times New Roman</vt:lpstr>
      <vt:lpstr>Thème Office</vt:lpstr>
      <vt:lpstr>insep PPT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insep.fr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GUEMARD Serge</dc:creator>
  <cp:lastModifiedBy>serge.guemard</cp:lastModifiedBy>
  <cp:revision>47</cp:revision>
  <cp:lastPrinted>2022-03-15T10:33:27Z</cp:lastPrinted>
  <dcterms:created xsi:type="dcterms:W3CDTF">2019-07-25T13:12:06Z</dcterms:created>
  <dcterms:modified xsi:type="dcterms:W3CDTF">2024-01-04T18:37:18Z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0x010100923F7FB0B35314448979E49463DD76AA</vt:lpwstr>
  </property>
</Properties>
</file>